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104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Override PartName="/ppt/tags/tag96.xml" ContentType="application/vnd.openxmlformats-officedocument.presentationml.tags+xml"/>
  <Override PartName="/ppt/tags/tag100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85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92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ppt/tags/tag109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tags/tag105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tags/tag112.xml" ContentType="application/vnd.openxmlformats-officedocument.presentationml.tags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ppt/tags/tag115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slides/slide28.xml" ContentType="application/vnd.openxmlformats-officedocument.presentationml.slid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103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slides/slide24.xml" ContentType="application/vnd.openxmlformats-officedocument.presentationml.slide+xml"/>
  <Default Extension="jpeg" ContentType="image/jpeg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s/slide20.xml" ContentType="application/vnd.openxmlformats-officedocument.presentationml.slide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56" r:id="rId2"/>
    <p:sldId id="257" r:id="rId3"/>
    <p:sldId id="386" r:id="rId4"/>
    <p:sldId id="387" r:id="rId5"/>
    <p:sldId id="471" r:id="rId6"/>
    <p:sldId id="427" r:id="rId7"/>
    <p:sldId id="426" r:id="rId8"/>
    <p:sldId id="425" r:id="rId9"/>
    <p:sldId id="424" r:id="rId10"/>
    <p:sldId id="453" r:id="rId11"/>
    <p:sldId id="423" r:id="rId12"/>
    <p:sldId id="397" r:id="rId13"/>
    <p:sldId id="396" r:id="rId14"/>
    <p:sldId id="494" r:id="rId15"/>
    <p:sldId id="388" r:id="rId16"/>
    <p:sldId id="509" r:id="rId17"/>
    <p:sldId id="392" r:id="rId18"/>
    <p:sldId id="470" r:id="rId19"/>
    <p:sldId id="405" r:id="rId20"/>
    <p:sldId id="391" r:id="rId21"/>
    <p:sldId id="398" r:id="rId22"/>
    <p:sldId id="403" r:id="rId23"/>
    <p:sldId id="415" r:id="rId24"/>
    <p:sldId id="413" r:id="rId25"/>
    <p:sldId id="414" r:id="rId26"/>
    <p:sldId id="417" r:id="rId27"/>
    <p:sldId id="394" r:id="rId28"/>
    <p:sldId id="393" r:id="rId29"/>
    <p:sldId id="429" r:id="rId30"/>
  </p:sldIdLst>
  <p:sldSz cx="9144000" cy="5143500" type="screen16x9"/>
  <p:notesSz cx="9144000" cy="6858000"/>
  <p:custDataLst>
    <p:tags r:id="rId3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3" orient="horz" pos="1584" userDrawn="1">
          <p15:clr>
            <a:srgbClr val="A4A3A4"/>
          </p15:clr>
        </p15:guide>
        <p15:guide id="2" pos="28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97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84" autoAdjust="0"/>
    <p:restoredTop sz="86358" autoAdjust="0"/>
  </p:normalViewPr>
  <p:slideViewPr>
    <p:cSldViewPr showGuides="1">
      <p:cViewPr>
        <p:scale>
          <a:sx n="140" d="100"/>
          <a:sy n="140" d="100"/>
        </p:scale>
        <p:origin x="-41" y="343"/>
      </p:cViewPr>
      <p:guideLst>
        <p:guide orient="horz" pos="1584"/>
        <p:guide pos="284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15" d="100"/>
          <a:sy n="115" d="100"/>
        </p:scale>
        <p:origin x="-2460" y="-96"/>
      </p:cViewPr>
      <p:guideLst>
        <p:guide orient="horz" pos="2112"/>
        <p:guide pos="284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1600199" cy="7620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52CBF5-0807-46E2-A057-5D92AFB507C0}" type="datetimeFigureOut">
              <a:rPr lang="zh-CN" altLang="en-US" smtClean="0"/>
              <a:pPr/>
              <a:t>2024-04-12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5FC136-5BFD-4CC3-B9F9-353C9F8EA50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 descr="图片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15" y="0"/>
            <a:ext cx="914197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25806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6905979" y="0"/>
            <a:ext cx="5283200" cy="25806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2024-04-12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53220" y="642938"/>
            <a:ext cx="3085560" cy="1735931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1219200" y="2475309"/>
            <a:ext cx="9753600" cy="202525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4885432"/>
            <a:ext cx="5283200" cy="25806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6905979" y="4885432"/>
            <a:ext cx="5283200" cy="25806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552950" y="642938"/>
            <a:ext cx="3086100" cy="173672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2950" y="642938"/>
            <a:ext cx="3086100" cy="17367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2950" y="642938"/>
            <a:ext cx="3086100" cy="17367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098"/>
            <a:ext cx="7772400" cy="110271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5160"/>
            <a:ext cx="6400800" cy="13146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4/12/2024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图片 6" descr="图片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9" name="图片 8" descr="微信图片_20230703141117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270" y="0"/>
            <a:ext cx="9140825" cy="5142865"/>
          </a:xfrm>
          <a:prstGeom prst="rect">
            <a:avLst/>
          </a:prstGeom>
        </p:spPr>
      </p:pic>
      <p:pic>
        <p:nvPicPr>
          <p:cNvPr id="10" name="图片 9" descr="虹茂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270" y="0"/>
            <a:ext cx="9141460" cy="5143500"/>
          </a:xfrm>
          <a:prstGeom prst="rect">
            <a:avLst/>
          </a:prstGeom>
        </p:spPr>
      </p:pic>
      <p:pic>
        <p:nvPicPr>
          <p:cNvPr id="8" name="图片 7" descr="微信图片_20230703141117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270" y="0"/>
            <a:ext cx="9140825" cy="5142865"/>
          </a:xfrm>
          <a:prstGeom prst="rect">
            <a:avLst/>
          </a:prstGeom>
        </p:spPr>
      </p:pic>
      <p:pic>
        <p:nvPicPr>
          <p:cNvPr id="11" name="图片 10" descr="虹茂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270" y="0"/>
            <a:ext cx="914146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4/12/2024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19800" cy="438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4/12/2024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4/12/2024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753"/>
            <a:ext cx="7772400" cy="102173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416"/>
            <a:ext cx="7772400" cy="112533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4/12/2024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8600" cy="33950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360"/>
            <a:ext cx="4038600" cy="33950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4/12/2024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536"/>
            <a:ext cx="4040188" cy="47990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442"/>
            <a:ext cx="4040188" cy="296398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1536"/>
            <a:ext cx="4041775" cy="47990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442"/>
            <a:ext cx="4041775" cy="296398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4/12/2024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4/12/2024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4/12/2024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823"/>
            <a:ext cx="3008313" cy="87169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823"/>
            <a:ext cx="5111750" cy="439060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513"/>
            <a:ext cx="3008313" cy="351891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8035" indent="0">
              <a:buNone/>
              <a:defRPr sz="675"/>
            </a:lvl7pPr>
            <a:lvl8pPr marL="2400935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4/12/2024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1080"/>
            <a:ext cx="5486400" cy="42512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662"/>
            <a:ext cx="5486400" cy="308664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6208"/>
            <a:ext cx="5486400" cy="60375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8035" indent="0">
              <a:buNone/>
              <a:defRPr sz="675"/>
            </a:lvl7pPr>
            <a:lvl8pPr marL="2400935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4/12/2024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360"/>
            <a:ext cx="8229600" cy="33950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096"/>
            <a:ext cx="21336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4/12/2024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096"/>
            <a:ext cx="28956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8096"/>
            <a:ext cx="21336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图片 6" descr="微信图片_20230703141117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1270" y="0"/>
            <a:ext cx="9140825" cy="5142865"/>
          </a:xfrm>
          <a:prstGeom prst="rect">
            <a:avLst/>
          </a:prstGeom>
        </p:spPr>
      </p:pic>
      <p:pic>
        <p:nvPicPr>
          <p:cNvPr id="8" name="图片 7" descr="虹茂"/>
          <p:cNvPicPr>
            <a:picLocks noChangeAspect="1"/>
          </p:cNvPicPr>
          <p:nvPr userDrawn="1"/>
        </p:nvPicPr>
        <p:blipFill>
          <a:blip r:embed="rId15" cstate="print"/>
          <a:stretch>
            <a:fillRect/>
          </a:stretch>
        </p:blipFill>
        <p:spPr>
          <a:xfrm>
            <a:off x="1270" y="0"/>
            <a:ext cx="9141460" cy="5143500"/>
          </a:xfrm>
          <a:prstGeom prst="rect">
            <a:avLst/>
          </a:prstGeom>
        </p:spPr>
      </p:pic>
      <p:pic>
        <p:nvPicPr>
          <p:cNvPr id="9" name="图片 8" descr="微信图片_20230703141117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1270" y="0"/>
            <a:ext cx="9140825" cy="5142865"/>
          </a:xfrm>
          <a:prstGeom prst="rect">
            <a:avLst/>
          </a:prstGeom>
        </p:spPr>
      </p:pic>
      <p:pic>
        <p:nvPicPr>
          <p:cNvPr id="10" name="图片 9" descr="虹茂背景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1270" y="0"/>
            <a:ext cx="9141460" cy="5143500"/>
          </a:xfrm>
          <a:prstGeom prst="rect">
            <a:avLst/>
          </a:prstGeom>
        </p:spPr>
      </p:pic>
      <p:pic>
        <p:nvPicPr>
          <p:cNvPr id="11" name="图片 10" descr="虹茂"/>
          <p:cNvPicPr>
            <a:picLocks noChangeAspect="1"/>
          </p:cNvPicPr>
          <p:nvPr userDrawn="1"/>
        </p:nvPicPr>
        <p:blipFill>
          <a:blip r:embed="rId15" cstate="print"/>
          <a:stretch>
            <a:fillRect/>
          </a:stretch>
        </p:blipFill>
        <p:spPr>
          <a:xfrm>
            <a:off x="1270" y="0"/>
            <a:ext cx="9141460" cy="5143500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1.xml"/><Relationship Id="rId4" Type="http://schemas.openxmlformats.org/officeDocument/2006/relationships/tags" Target="../tags/tag3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42.xml"/><Relationship Id="rId4" Type="http://schemas.openxmlformats.org/officeDocument/2006/relationships/tags" Target="../tags/tag4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openxmlformats.org/officeDocument/2006/relationships/tags" Target="../tags/tag72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81.xml"/><Relationship Id="rId7" Type="http://schemas.openxmlformats.org/officeDocument/2006/relationships/tags" Target="../tags/tag85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8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96.xml"/><Relationship Id="rId4" Type="http://schemas.openxmlformats.org/officeDocument/2006/relationships/tags" Target="../tags/tag9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3" Type="http://schemas.openxmlformats.org/officeDocument/2006/relationships/tags" Target="../tags/tag99.xml"/><Relationship Id="rId7" Type="http://schemas.openxmlformats.org/officeDocument/2006/relationships/tags" Target="../tags/tag103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9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9.xml"/><Relationship Id="rId4" Type="http://schemas.openxmlformats.org/officeDocument/2006/relationships/tags" Target="../tags/tag108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12.xml"/><Relationship Id="rId7" Type="http://schemas.openxmlformats.org/officeDocument/2006/relationships/tags" Target="../tags/tag116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1.xml"/><Relationship Id="rId4" Type="http://schemas.openxmlformats.org/officeDocument/2006/relationships/tags" Target="../tags/tag12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封面</a:t>
            </a:r>
          </a:p>
        </p:txBody>
      </p:sp>
      <p:sp>
        <p:nvSpPr>
          <p:cNvPr id="5" name="矩形 4"/>
          <p:cNvSpPr/>
          <p:nvPr/>
        </p:nvSpPr>
        <p:spPr>
          <a:xfrm>
            <a:off x="784785" y="1962150"/>
            <a:ext cx="7661073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</a:rPr>
              <a:t>虹茂半导体特色产品介绍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3257550" y="100330"/>
            <a:ext cx="412242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充电</a:t>
            </a: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IC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7924800" y="1598098"/>
            <a:ext cx="533400" cy="1102712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充电</a:t>
            </a:r>
            <a:r>
              <a:rPr lang="en-US" altLang="zh-CN" dirty="0" smtClean="0"/>
              <a:t>IC</a:t>
            </a:r>
            <a:endParaRPr lang="zh-CN" altLang="en-US" dirty="0"/>
          </a:p>
        </p:txBody>
      </p:sp>
      <p:sp>
        <p:nvSpPr>
          <p:cNvPr id="9" name="副标题 11"/>
          <p:cNvSpPr txBox="1"/>
          <p:nvPr>
            <p:custDataLst>
              <p:tags r:id="rId2"/>
            </p:custDataLst>
          </p:nvPr>
        </p:nvSpPr>
        <p:spPr>
          <a:xfrm>
            <a:off x="304800" y="4629150"/>
            <a:ext cx="8650605" cy="442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应用领域：</a:t>
            </a:r>
            <a:r>
              <a:rPr kumimoji="0" lang="zh-CN" altLang="en-US" sz="150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电子烟咪头</a:t>
            </a:r>
            <a:endParaRPr kumimoji="0" lang="en-US" altLang="zh-CN" sz="15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304800" y="2505710"/>
          <a:ext cx="8519795" cy="2075139"/>
        </p:xfrm>
        <a:graphic>
          <a:graphicData uri="http://schemas.openxmlformats.org/drawingml/2006/table">
            <a:tbl>
              <a:tblPr/>
              <a:tblGrid>
                <a:gridCol w="814070"/>
                <a:gridCol w="719455"/>
                <a:gridCol w="611505"/>
                <a:gridCol w="455930"/>
                <a:gridCol w="391160"/>
                <a:gridCol w="525780"/>
                <a:gridCol w="643255"/>
                <a:gridCol w="673735"/>
                <a:gridCol w="700405"/>
                <a:gridCol w="2006600"/>
                <a:gridCol w="977900"/>
              </a:tblGrid>
              <a:tr h="360000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zh-CN" alt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电子烟咪头</a:t>
                      </a:r>
                      <a:r>
                        <a:rPr 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</a:t>
                      </a:r>
                    </a:p>
                  </a:txBody>
                  <a:tcPr marL="9207" marR="9207" marT="920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 dirty="0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9207" marR="9207" marT="920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9207" marR="9207" marT="920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9207" marR="9207" marT="920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9207" marR="9207" marT="920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9207" marR="9207" marT="920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9207" marR="9207" marT="920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9207" marR="9207" marT="920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9207" marR="9207" marT="920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产品型号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输入电压</a:t>
                      </a:r>
                      <a:r>
                        <a:rPr lang="en-US" altLang="zh-CN" sz="950" b="1" i="0" u="none" strike="noStrike" dirty="0" smtClean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         </a:t>
                      </a:r>
                      <a:r>
                        <a:rPr lang="zh-CN" altLang="en-US" sz="950" b="1" i="0" u="none" strike="noStrike" dirty="0" smtClean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耐</a:t>
                      </a:r>
                      <a:r>
                        <a:rPr lang="zh-CN" altLang="en-US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压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工作电压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静态</a:t>
                      </a:r>
                      <a:r>
                        <a:rPr lang="en-US" altLang="zh-CN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</a:t>
                      </a:r>
                      <a:r>
                        <a:rPr lang="zh-CN" altLang="en-US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电流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充满</a:t>
                      </a:r>
                      <a:r>
                        <a:rPr lang="en-US" altLang="zh-CN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</a:t>
                      </a:r>
                      <a:r>
                        <a:rPr lang="zh-CN" altLang="en-US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</a:t>
                      </a:r>
                      <a:r>
                        <a:rPr lang="zh-CN" altLang="en-US" sz="950" b="1" i="0" u="none" strike="noStrike" dirty="0" smtClean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压 </a:t>
                      </a:r>
                      <a:endParaRPr lang="zh-CN" altLang="en-US" sz="950" b="1" i="0" u="none" strike="noStrike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</a:t>
                      </a:r>
                      <a:r>
                        <a:rPr lang="en-US" altLang="zh-CN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</a:t>
                      </a:r>
                      <a:r>
                        <a:rPr lang="zh-CN" altLang="en-US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电压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充电电流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输出电流</a:t>
                      </a:r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  </a:t>
                      </a:r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过流保护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MOS</a:t>
                      </a:r>
                      <a:r>
                        <a:rPr lang="zh-CN" altLang="en-US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管内阻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特性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封装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4428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HM8005MR/DR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4.5-6.0V/ 6.0V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3.3-4.2V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2.5uA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4.2V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3.5V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650mA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3.5A/5A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 mohm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集成充电管理，</a:t>
                      </a:r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LED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显示，短路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欠压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过热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放电过流保护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SOT-26/     DFN2X2-6L/</a:t>
                      </a:r>
                    </a:p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DFN2X2-8L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8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HM8006MR/DR</a:t>
                      </a: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/D8</a:t>
                      </a:r>
                      <a:endParaRPr lang="en-US" sz="95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ctr"/>
                      <a:endParaRPr lang="en-US" sz="95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4.2-6.0V/ 10.5V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2.1-5.0V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3.0uA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4.2V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3.6V/     8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档可选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580mA/          8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档可选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8A/8A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 mohm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集成充电管理，支持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充电，</a:t>
                      </a:r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LED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显示，短路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欠压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过热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放电过流保护，长时间抽烟保护，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SOT-26/           DFN2X2-6L/ DFN2X2-8L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HM8008MR/DR</a:t>
                      </a: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/D8</a:t>
                      </a:r>
                      <a:endParaRPr lang="en-US" sz="95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4.2-6.0V/ 10.5V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2.1-5.0V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3.0uA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4.2V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3.6V/    8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档可选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580mA/        8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档可选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8A/8A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 mohm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集成充电管理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支持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充电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LED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显示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儿童锁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烟弹检测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短路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欠压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过热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放电过流保护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长时间抽烟保护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5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SOT-26/          DFN2X2-6L</a:t>
                      </a:r>
                      <a:r>
                        <a:rPr lang="en-US" altLang="zh-CN" sz="95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 DFN2X2-8L</a:t>
                      </a:r>
                      <a:endParaRPr lang="en-US" sz="950" b="1" i="0" u="none" strike="noStrike" dirty="0" smtClean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304800" y="742950"/>
          <a:ext cx="8519795" cy="1151850"/>
        </p:xfrm>
        <a:graphic>
          <a:graphicData uri="http://schemas.openxmlformats.org/drawingml/2006/table">
            <a:tbl>
              <a:tblPr/>
              <a:tblGrid>
                <a:gridCol w="579755"/>
                <a:gridCol w="1765300"/>
                <a:gridCol w="493395"/>
                <a:gridCol w="519430"/>
                <a:gridCol w="503555"/>
                <a:gridCol w="422910"/>
                <a:gridCol w="539750"/>
                <a:gridCol w="494030"/>
                <a:gridCol w="479425"/>
                <a:gridCol w="948690"/>
                <a:gridCol w="732155"/>
                <a:gridCol w="1041400"/>
              </a:tblGrid>
              <a:tr h="32385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TWS</a:t>
                      </a:r>
                      <a:r>
                        <a:rPr lang="zh-CN" alt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蓝牙耳机充电仓</a:t>
                      </a:r>
                      <a:r>
                        <a:rPr lang="en-US" sz="150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</a:t>
                      </a:r>
                      <a:endParaRPr lang="en-US" altLang="en-US" sz="1500" b="1" i="0" u="none" strike="noStrike" dirty="0" smtClean="0">
                        <a:solidFill>
                          <a:schemeClr val="bg2">
                            <a:lumMod val="7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633" marR="8633" marT="86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8633" marR="8633" marT="86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8633" marR="8633" marT="86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8633" marR="8633" marT="86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8633" marR="8633" marT="86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8633" marR="8633" marT="86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8633" marR="8633" marT="86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8633" marR="8633" marT="86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8633" marR="8633" marT="86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8633" marR="8633" marT="86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8633" marR="8633" marT="86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型号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功能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待机电流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充电工作电压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充电截止</a:t>
                      </a:r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电压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充</a:t>
                      </a:r>
                      <a:r>
                        <a:rPr lang="zh-CN" altLang="en-US" sz="900" b="1" i="0" u="none" strike="noStrike" dirty="0" smtClean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      电</a:t>
                      </a:r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流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</a:t>
                      </a:r>
                      <a:r>
                        <a:rPr lang="zh-CN" altLang="en-US" sz="900" b="1" i="0" u="none" strike="noStrike" dirty="0" smtClean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压                    输</a:t>
                      </a:r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出电压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工作频率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升压电流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保护功能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封装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特点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504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HM5831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充电管理模块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同步整流升压放电管理模块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电量检测及</a:t>
                      </a:r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LED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指示模块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自动开机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单击开机功能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5uA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4.5-5.5V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4.2V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0.3A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5.0V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1MHz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0.7A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输出过流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短路保护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输入过压保护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SOP-8/   DFN2X2-8L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2LED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指示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电源路径管理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支持边充边放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智能温度调节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副标题 11"/>
          <p:cNvSpPr txBox="1"/>
          <p:nvPr>
            <p:custDataLst>
              <p:tags r:id="rId5"/>
            </p:custDataLst>
          </p:nvPr>
        </p:nvSpPr>
        <p:spPr>
          <a:xfrm>
            <a:off x="304800" y="1962150"/>
            <a:ext cx="8650605" cy="447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defTabSz="685800">
              <a:spcBef>
                <a:spcPct val="15000"/>
              </a:spcBef>
              <a:defRPr/>
            </a:pPr>
            <a:r>
              <a:rPr kumimoji="0" lang="zh-CN" altLang="en-US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应用领域：</a:t>
            </a:r>
            <a:r>
              <a:rPr lang="en-US" altLang="zh-CN" sz="1500" b="1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5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TWS</a:t>
            </a:r>
            <a:r>
              <a:rPr lang="zh-CN" altLang="en-US" sz="15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蓝牙耳机充电仓</a:t>
            </a:r>
            <a:endParaRPr lang="en-US" altLang="en-US" sz="1500" b="1" dirty="0" smtClean="0">
              <a:solidFill>
                <a:schemeClr val="bg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5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LDO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28600" y="1113155"/>
          <a:ext cx="8686800" cy="2329845"/>
        </p:xfrm>
        <a:graphic>
          <a:graphicData uri="http://schemas.openxmlformats.org/drawingml/2006/table">
            <a:tbl>
              <a:tblPr/>
              <a:tblGrid>
                <a:gridCol w="556260"/>
                <a:gridCol w="307340"/>
                <a:gridCol w="469900"/>
                <a:gridCol w="417195"/>
                <a:gridCol w="409575"/>
                <a:gridCol w="819785"/>
                <a:gridCol w="365125"/>
                <a:gridCol w="367030"/>
                <a:gridCol w="760730"/>
                <a:gridCol w="565785"/>
                <a:gridCol w="2596515"/>
                <a:gridCol w="1051560"/>
              </a:tblGrid>
              <a:tr h="360045">
                <a:tc gridSpan="5">
                  <a:txBody>
                    <a:bodyPr/>
                    <a:lstStyle/>
                    <a:p>
                      <a:pPr algn="l" rtl="0" fontAlgn="ctr"/>
                      <a:r>
                        <a:rPr lang="zh-CN" altLang="en-US" sz="150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超低功耗 </a:t>
                      </a:r>
                      <a:r>
                        <a:rPr lang="en-US" sz="150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  <a:r>
                        <a:rPr lang="en-US" sz="1500" b="1" i="0" u="none" strike="noStrike" dirty="0" smtClean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</a:t>
                      </a:r>
                      <a:endParaRPr lang="en-US" sz="1500" b="1" i="0" u="none" strike="noStrike" dirty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20" marR="5120" marT="51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120" marR="5120" marT="51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120" marR="5120" marT="51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120" marR="5120" marT="51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120" marR="5120" marT="51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 dirty="0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120" marR="5120" marT="51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20" marR="5120" marT="51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20" marR="5120" marT="51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型号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电路          类型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最大输            出电流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最大输              入电压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最大输          入耐压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输出电压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精度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静</a:t>
                      </a:r>
                      <a:r>
                        <a:rPr lang="zh-CN" altLang="en-US" sz="900" b="1" i="0" u="none" strike="noStrike" dirty="0" smtClean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态        电</a:t>
                      </a:r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流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压差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输入</a:t>
                      </a:r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           </a:t>
                      </a:r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出电容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特征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封装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HM6235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300mA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8V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10V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1.5/1.8/2.5/2.8/3.0/3.3V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2%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1uA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0.25V/Vout</a:t>
                      </a:r>
                      <a:r>
                        <a:rPr 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= 3.3V/100mA</a:t>
                      </a:r>
                      <a:endParaRPr 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Cin=Cout=1uF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低功耗应用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SOT-23/SOT-23-3L/SOT-89 </a:t>
                      </a:r>
                      <a:endParaRPr 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HM6234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500mA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7.0V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9.0V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0.9/1.0/1.2/1.5/1.8/2.5/2.8</a:t>
                      </a:r>
                      <a:r>
                        <a:rPr 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 3.0/3.3/3.6V</a:t>
                      </a:r>
                      <a:endParaRPr 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1.50%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0.3uA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0.1V/Vout</a:t>
                      </a:r>
                      <a:r>
                        <a:rPr 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= 3.3V/100mA</a:t>
                      </a:r>
                      <a:endParaRPr 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Cin=Cout=1uF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超低功耗应用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无上电过冲现象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超低压差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en-US" altLang="zh-CN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200</a:t>
                      </a:r>
                      <a:r>
                        <a:rPr 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mV @200mA/3.3V,</a:t>
                      </a:r>
                      <a:r>
                        <a:rPr lang="zh-CN" alt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超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高纹波抑制比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PSRR):</a:t>
                      </a:r>
                      <a:r>
                        <a:rPr 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75dB @1KHz,</a:t>
                      </a:r>
                      <a:r>
                        <a:rPr lang="zh-CN" alt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可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接低至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uF,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输入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输出电容，带过流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保护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输出短路保护，带快速放电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SOT-89/      SOT23-3L 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HM1235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400mA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8.0V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9.0V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3.3V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2%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0.5uA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0.18V/Vout</a:t>
                      </a:r>
                      <a:r>
                        <a:rPr 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= 3.3V/100mA</a:t>
                      </a:r>
                      <a:endParaRPr 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Cin=Cout=1uF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耐电流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450</a:t>
                      </a: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mA, 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超低压差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:180</a:t>
                      </a: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mV@100mA/3.3V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高纹波抑制比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PSRR)：60dB@1KHz, 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可接低至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uF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输入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输出电容，带限流保护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短路保护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SOT-89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HM6245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1A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8.5V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8.5V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3.0/3.3/5.0V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2%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2uA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0.06V/Vout</a:t>
                      </a:r>
                      <a:r>
                        <a:rPr 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= 3.3V/100mA</a:t>
                      </a:r>
                      <a:endParaRPr 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Cin=Cout=1uF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大电流应用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静态电流低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SOT-89/SOT-223/          SOT23-3L 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>
            <p:custDataLst>
              <p:tags r:id="rId2"/>
            </p:custDataLst>
          </p:nvPr>
        </p:nvSpPr>
        <p:spPr>
          <a:xfrm>
            <a:off x="3257550" y="100330"/>
            <a:ext cx="412242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LDO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8" name="副标题 11"/>
          <p:cNvSpPr txBox="1"/>
          <p:nvPr>
            <p:custDataLst>
              <p:tags r:id="rId3"/>
            </p:custDataLst>
          </p:nvPr>
        </p:nvSpPr>
        <p:spPr>
          <a:xfrm>
            <a:off x="228600" y="3638550"/>
            <a:ext cx="9107805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45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优点：</a:t>
            </a:r>
            <a:r>
              <a:rPr lang="zh-CN" altLang="en-US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超低功耗</a:t>
            </a:r>
            <a:endParaRPr lang="en-US" altLang="zh-CN" sz="1450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defTabSz="685800">
              <a:spcBef>
                <a:spcPct val="15000"/>
              </a:spcBef>
              <a:defRPr/>
            </a:pPr>
            <a:r>
              <a:rPr kumimoji="0" lang="zh-CN" altLang="en-US" sz="14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应用领域：</a:t>
            </a: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TWS</a:t>
            </a:r>
            <a:r>
              <a:rPr lang="zh-CN" altLang="en-US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蓝牙耳机</a:t>
            </a: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/</a:t>
            </a:r>
            <a:r>
              <a:rPr lang="zh-CN" altLang="en-US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智能手表</a:t>
            </a: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/</a:t>
            </a:r>
            <a:r>
              <a:rPr lang="zh-CN" altLang="en-US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智能手环</a:t>
            </a: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/</a:t>
            </a:r>
            <a:r>
              <a:rPr lang="zh-CN" altLang="en-US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智能穿戴</a:t>
            </a: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/</a:t>
            </a:r>
            <a:r>
              <a:rPr lang="zh-CN" altLang="en-US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电子烟</a:t>
            </a: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/</a:t>
            </a:r>
            <a:r>
              <a:rPr lang="zh-CN" altLang="en-US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血压计</a:t>
            </a: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/</a:t>
            </a:r>
            <a:r>
              <a:rPr lang="zh-CN" altLang="en-US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血氧仪等电池供电产品</a:t>
            </a:r>
            <a:endParaRPr lang="en-US" altLang="zh-CN" sz="1450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5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LDO</a:t>
            </a:r>
            <a:endParaRPr lang="zh-CN" altLang="en-US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04801" y="1150350"/>
          <a:ext cx="8534399" cy="2160045"/>
        </p:xfrm>
        <a:graphic>
          <a:graphicData uri="http://schemas.openxmlformats.org/drawingml/2006/table">
            <a:tbl>
              <a:tblPr/>
              <a:tblGrid>
                <a:gridCol w="609600"/>
                <a:gridCol w="457200"/>
                <a:gridCol w="457200"/>
                <a:gridCol w="381000"/>
                <a:gridCol w="457200"/>
                <a:gridCol w="914400"/>
                <a:gridCol w="360680"/>
                <a:gridCol w="367030"/>
                <a:gridCol w="775970"/>
                <a:gridCol w="477520"/>
                <a:gridCol w="2590800"/>
                <a:gridCol w="685799"/>
              </a:tblGrid>
              <a:tr h="360045">
                <a:tc gridSpan="5">
                  <a:txBody>
                    <a:bodyPr/>
                    <a:lstStyle/>
                    <a:p>
                      <a:pPr algn="l" rtl="0" fontAlgn="ctr"/>
                      <a:r>
                        <a:rPr lang="zh-CN" altLang="en-US" sz="145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超低功耗 带</a:t>
                      </a:r>
                      <a:r>
                        <a:rPr lang="zh-CN" altLang="en-US" sz="145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使能</a:t>
                      </a:r>
                      <a:r>
                        <a:rPr lang="en-US" sz="145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  <a:r>
                        <a:rPr lang="en-US" sz="1500" b="1" i="0" u="none" strike="noStrike" dirty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5231" marR="5231" marT="52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231" marR="5231" marT="52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231" marR="5231" marT="52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231" marR="5231" marT="52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231" marR="5231" marT="52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231" marR="5231" marT="52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231" marR="5231" marT="52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231" marR="5231" marT="52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型号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</a:t>
                      </a:r>
                      <a:r>
                        <a:rPr lang="zh-CN" altLang="en-US" sz="900" b="1" i="0" u="none" strike="noStrike" dirty="0" smtClean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路      类</a:t>
                      </a:r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型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最大输出电流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最大输入电压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最大输入耐压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输出电压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精度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静</a:t>
                      </a:r>
                      <a:r>
                        <a:rPr lang="zh-CN" altLang="en-US" sz="900" b="1" i="0" u="none" strike="noStrike" dirty="0" smtClean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态    电</a:t>
                      </a:r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流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压差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输入</a:t>
                      </a:r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       </a:t>
                      </a:r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出电容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特征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封装形式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72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HM6234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带使能端</a:t>
                      </a:r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500mA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7.0V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9.0V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0.9/1.0/1.2/1.5/1.8/2.5/2.8/3.0/3.3/3.6V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1.50%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0.3uA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0.2V/Vout= 3.3V/200mA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Cin=Cout=1uF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超低功耗应用无上电过冲现象</a:t>
                      </a:r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低功耗应用超低压差：</a:t>
                      </a:r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200</a:t>
                      </a:r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mV@200mA/3.3V，</a:t>
                      </a:r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超高纹波抑制比</a:t>
                      </a:r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PSRR):75dB@1KHz，</a:t>
                      </a:r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可接低至</a:t>
                      </a:r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uF</a:t>
                      </a:r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输入</a:t>
                      </a:r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输出电容，带过流保护</a:t>
                      </a:r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输出短路保护，带快速放电功能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SOT-25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HM1235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带使能端</a:t>
                      </a:r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400mA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8.0V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9.0V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1.2/1.5/1.8/2.5/2.8/3.0/3.3V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2%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0.5uA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0.18V/Vout=3.3V/100mA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Cin=Cout=1uF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耐电流</a:t>
                      </a:r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450</a:t>
                      </a:r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mA，</a:t>
                      </a:r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超低压差：</a:t>
                      </a:r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180</a:t>
                      </a:r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mV@100mA/3.3V，</a:t>
                      </a:r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高纹波抑制比</a:t>
                      </a:r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PSRR)：60dB@1KHz，</a:t>
                      </a:r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可接低至</a:t>
                      </a:r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uF</a:t>
                      </a:r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输入</a:t>
                      </a:r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输出电容，带限流保护</a:t>
                      </a:r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短路保护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SOT-25/             DFN1*1-4 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>
            <p:custDataLst>
              <p:tags r:id="rId2"/>
            </p:custDataLst>
          </p:nvPr>
        </p:nvSpPr>
        <p:spPr>
          <a:xfrm>
            <a:off x="3257550" y="100330"/>
            <a:ext cx="412242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LDO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12" name="副标题 11"/>
          <p:cNvSpPr txBox="1"/>
          <p:nvPr>
            <p:custDataLst>
              <p:tags r:id="rId3"/>
            </p:custDataLst>
          </p:nvPr>
        </p:nvSpPr>
        <p:spPr>
          <a:xfrm>
            <a:off x="304800" y="3638550"/>
            <a:ext cx="8650605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defTabSz="685800">
              <a:spcBef>
                <a:spcPct val="15000"/>
              </a:spcBef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优点：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超低功耗，带使能</a:t>
            </a:r>
            <a:endParaRPr kumimoji="0" lang="en-US" altLang="zh-CN" sz="14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lvl="0" defTabSz="685800">
              <a:spcBef>
                <a:spcPct val="15000"/>
              </a:spcBef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应用领域：</a:t>
            </a:r>
            <a:r>
              <a:rPr lang="en-US" altLang="zh-CN" sz="14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TWS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蓝牙耳机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智能手表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智能手环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智能穿戴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电子烟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血压计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血氧仪等电池产品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7924800" y="1598098"/>
            <a:ext cx="533400" cy="110271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LDO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04800" y="3333750"/>
          <a:ext cx="8534397" cy="892670"/>
        </p:xfrm>
        <a:graphic>
          <a:graphicData uri="http://schemas.openxmlformats.org/drawingml/2006/table">
            <a:tbl>
              <a:tblPr/>
              <a:tblGrid>
                <a:gridCol w="536193"/>
                <a:gridCol w="504652"/>
                <a:gridCol w="504652"/>
                <a:gridCol w="402144"/>
                <a:gridCol w="402144"/>
                <a:gridCol w="872627"/>
                <a:gridCol w="304893"/>
                <a:gridCol w="504652"/>
                <a:gridCol w="778005"/>
                <a:gridCol w="546706"/>
                <a:gridCol w="2326129"/>
                <a:gridCol w="851600"/>
              </a:tblGrid>
              <a:tr h="288000">
                <a:tc gridSpan="5">
                  <a:txBody>
                    <a:bodyPr/>
                    <a:lstStyle/>
                    <a:p>
                      <a:pPr algn="l" rtl="0" fontAlgn="ctr"/>
                      <a:r>
                        <a:rPr lang="zh-CN" altLang="en-US" sz="145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可调输出</a:t>
                      </a:r>
                      <a:r>
                        <a:rPr lang="en-US" sz="145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  <a:r>
                        <a:rPr lang="en-US" sz="1450" b="1" i="0" u="none" strike="noStrike" dirty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5637" marR="5637" marT="563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637" marR="5637" marT="563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637" marR="5637" marT="563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637" marR="5637" marT="563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637" marR="5637" marT="563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637" marR="5637" marT="563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637" marR="5637" marT="563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637" marR="5637" marT="563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67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型号</a:t>
                      </a:r>
                    </a:p>
                  </a:txBody>
                  <a:tcPr marL="5637" marR="5637" marT="56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电路类型</a:t>
                      </a:r>
                    </a:p>
                  </a:txBody>
                  <a:tcPr marL="5637" marR="5637" marT="56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最大输出电流</a:t>
                      </a:r>
                    </a:p>
                  </a:txBody>
                  <a:tcPr marL="5637" marR="5637" marT="56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最大输入电压</a:t>
                      </a:r>
                    </a:p>
                  </a:txBody>
                  <a:tcPr marL="5637" marR="5637" marT="56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最大输入耐压</a:t>
                      </a:r>
                    </a:p>
                  </a:txBody>
                  <a:tcPr marL="5637" marR="5637" marT="56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输出电压</a:t>
                      </a:r>
                    </a:p>
                  </a:txBody>
                  <a:tcPr marL="5637" marR="5637" marT="56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精度</a:t>
                      </a:r>
                    </a:p>
                  </a:txBody>
                  <a:tcPr marL="5637" marR="5637" marT="56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静态电流</a:t>
                      </a:r>
                    </a:p>
                  </a:txBody>
                  <a:tcPr marL="5637" marR="5637" marT="56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压差</a:t>
                      </a:r>
                    </a:p>
                  </a:txBody>
                  <a:tcPr marL="5637" marR="5637" marT="56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输出电容</a:t>
                      </a:r>
                    </a:p>
                  </a:txBody>
                  <a:tcPr marL="5637" marR="5637" marT="56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特征</a:t>
                      </a:r>
                    </a:p>
                  </a:txBody>
                  <a:tcPr marL="5637" marR="5637" marT="56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封装形式</a:t>
                      </a:r>
                    </a:p>
                  </a:txBody>
                  <a:tcPr marL="5637" marR="5637" marT="56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HM6230</a:t>
                      </a:r>
                    </a:p>
                  </a:txBody>
                  <a:tcPr marL="5637" marR="5637" marT="56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带使能端</a:t>
                      </a:r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</a:p>
                  </a:txBody>
                  <a:tcPr marL="5637" marR="5637" marT="56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3A</a:t>
                      </a:r>
                    </a:p>
                  </a:txBody>
                  <a:tcPr marL="5637" marR="5637" marT="56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6.0V</a:t>
                      </a:r>
                    </a:p>
                  </a:txBody>
                  <a:tcPr marL="5637" marR="5637" marT="56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6.0V</a:t>
                      </a:r>
                    </a:p>
                  </a:txBody>
                  <a:tcPr marL="5637" marR="5637" marT="56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可调</a:t>
                      </a:r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最低</a:t>
                      </a:r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0.8</a:t>
                      </a:r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</a:p>
                  </a:txBody>
                  <a:tcPr marL="5637" marR="5637" marT="56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2%</a:t>
                      </a:r>
                    </a:p>
                  </a:txBody>
                  <a:tcPr marL="5637" marR="5637" marT="56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900uA</a:t>
                      </a:r>
                    </a:p>
                  </a:txBody>
                  <a:tcPr marL="5637" marR="5637" marT="56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0.25V/Vout=3.3V/3A</a:t>
                      </a:r>
                    </a:p>
                  </a:txBody>
                  <a:tcPr marL="5637" marR="5637" marT="56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Cin=Cout=10uF</a:t>
                      </a:r>
                    </a:p>
                  </a:txBody>
                  <a:tcPr marL="5637" marR="5637" marT="56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低线性稳定度（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0.01%/</a:t>
                      </a: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V），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低负载稳定度（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0.1%/</a:t>
                      </a: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A），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低压差，带短路保护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过载保护</a:t>
                      </a:r>
                    </a:p>
                  </a:txBody>
                  <a:tcPr marL="5637" marR="5637" marT="56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ESOP8/              DFN3X3-10L </a:t>
                      </a:r>
                    </a:p>
                  </a:txBody>
                  <a:tcPr marL="5637" marR="5637" marT="56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>
            <p:custDataLst>
              <p:tags r:id="rId2"/>
            </p:custDataLst>
          </p:nvPr>
        </p:nvSpPr>
        <p:spPr>
          <a:xfrm>
            <a:off x="3257550" y="100330"/>
            <a:ext cx="412242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LDO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4" name="副标题 11"/>
          <p:cNvSpPr txBox="1"/>
          <p:nvPr>
            <p:custDataLst>
              <p:tags r:id="rId3"/>
            </p:custDataLst>
          </p:nvPr>
        </p:nvSpPr>
        <p:spPr>
          <a:xfrm>
            <a:off x="304800" y="4400550"/>
            <a:ext cx="8422005" cy="666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应用领域：</a:t>
            </a:r>
            <a:r>
              <a:rPr lang="zh-CN" altLang="en-US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低压可调输出</a:t>
            </a:r>
            <a:r>
              <a:rPr lang="en-US" altLang="zh-CN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大电流应用</a:t>
            </a:r>
            <a:r>
              <a:rPr lang="en-US" altLang="zh-CN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304801" y="895350"/>
          <a:ext cx="8534399" cy="1447918"/>
        </p:xfrm>
        <a:graphic>
          <a:graphicData uri="http://schemas.openxmlformats.org/drawingml/2006/table">
            <a:tbl>
              <a:tblPr/>
              <a:tblGrid>
                <a:gridCol w="523772"/>
                <a:gridCol w="492962"/>
                <a:gridCol w="492962"/>
                <a:gridCol w="472422"/>
                <a:gridCol w="451882"/>
                <a:gridCol w="901065"/>
                <a:gridCol w="337140"/>
                <a:gridCol w="358775"/>
                <a:gridCol w="706120"/>
                <a:gridCol w="565150"/>
                <a:gridCol w="2646757"/>
                <a:gridCol w="585392"/>
              </a:tblGrid>
              <a:tr h="379095">
                <a:tc gridSpan="5">
                  <a:txBody>
                    <a:bodyPr/>
                    <a:lstStyle/>
                    <a:p>
                      <a:pPr algn="l" rtl="0" fontAlgn="ctr"/>
                      <a:r>
                        <a:rPr lang="zh-CN" altLang="en-US" sz="145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</a:t>
                      </a:r>
                      <a:r>
                        <a:rPr lang="en-US" sz="145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PSRR/</a:t>
                      </a:r>
                      <a:r>
                        <a:rPr lang="zh-CN" altLang="en-US" sz="145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低噪声</a:t>
                      </a:r>
                      <a:r>
                        <a:rPr lang="en-US" sz="145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RF</a:t>
                      </a:r>
                      <a:r>
                        <a:rPr lang="zh-CN" altLang="en-US" sz="145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射频</a:t>
                      </a:r>
                      <a:r>
                        <a:rPr lang="en-US" sz="145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  <a:r>
                        <a:rPr lang="en-US" sz="1450" b="1" i="0" u="none" strike="noStrike" dirty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5502" marR="5502" marT="55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 dirty="0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502" marR="5502" marT="55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502" marR="5502" marT="55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502" marR="5502" marT="55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 dirty="0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502" marR="5502" marT="55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502" marR="5502" marT="55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502" marR="5502" marT="55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502" marR="5502" marT="55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79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型号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电路类型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最大输出电流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最大输入电压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最大输入耐压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输出电压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精度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静态</a:t>
                      </a:r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电流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压差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输出电容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特征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封装形式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7277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HM1156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带使能</a:t>
                      </a:r>
                      <a:r>
                        <a:rPr lang="zh-CN" alt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端</a:t>
                      </a:r>
                      <a:r>
                        <a:rPr lang="en-US" altLang="zh-CN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RF </a:t>
                      </a:r>
                      <a:r>
                        <a:rPr 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  <a:endParaRPr 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500mA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6.5V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8.0V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1.2/1.5/1.8/2.5/2.8/3.0/3.3V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2%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50uA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0.22V/ Vout=3.3V/       200mA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Cin=Cout=1uF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高纹波抑制比（</a:t>
                      </a:r>
                      <a:r>
                        <a:rPr 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PSRR)：75dB@1KHz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和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55</a:t>
                      </a: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dB@1MHz</a:t>
                      </a:r>
                      <a:r>
                        <a:rPr 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zh-CN" alt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低输出电压噪声：</a:t>
                      </a:r>
                      <a:r>
                        <a:rPr lang="en-US" altLang="zh-CN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20µVRMS, </a:t>
                      </a:r>
                      <a:r>
                        <a:rPr lang="zh-CN" alt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低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至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uF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输入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输出电容，低压差：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220</a:t>
                      </a: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mV@200mA，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带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500</a:t>
                      </a: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限流保护，可用于射频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高频无线等对纹波干扰要求比较高的应用场合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SOT-25/ DFN1*1-4 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副标题 11"/>
          <p:cNvSpPr txBox="1"/>
          <p:nvPr>
            <p:custDataLst>
              <p:tags r:id="rId5"/>
            </p:custDataLst>
          </p:nvPr>
        </p:nvSpPr>
        <p:spPr>
          <a:xfrm>
            <a:off x="304800" y="2470150"/>
            <a:ext cx="8625205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defTabSz="685800">
              <a:spcBef>
                <a:spcPct val="15000"/>
              </a:spcBef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优点：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高纹波抑制比（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PSRR),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低输出电压噪声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</a:t>
            </a:r>
          </a:p>
          <a:p>
            <a:pPr lvl="0" defTabSz="685800">
              <a:spcBef>
                <a:spcPct val="15000"/>
              </a:spcBef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应用领域：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TWS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蓝牙耳机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无线充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/2.4G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无线模块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遥控玩具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无人机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航模等射频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高频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无线产品</a:t>
            </a:r>
            <a:endParaRPr lang="en-US" altLang="en-US" sz="1400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7924800" y="1598098"/>
            <a:ext cx="533400" cy="110271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LDO</a:t>
            </a:r>
            <a:endParaRPr lang="zh-CN" altLang="en-US" dirty="0"/>
          </a:p>
        </p:txBody>
      </p:sp>
      <p:sp>
        <p:nvSpPr>
          <p:cNvPr id="7" name="TextBox 6"/>
          <p:cNvSpPr txBox="1"/>
          <p:nvPr>
            <p:custDataLst>
              <p:tags r:id="rId1"/>
            </p:custDataLst>
          </p:nvPr>
        </p:nvSpPr>
        <p:spPr>
          <a:xfrm>
            <a:off x="3257550" y="100330"/>
            <a:ext cx="412242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LDO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04800" y="1054100"/>
          <a:ext cx="8601075" cy="2832100"/>
        </p:xfrm>
        <a:graphic>
          <a:graphicData uri="http://schemas.openxmlformats.org/drawingml/2006/table">
            <a:tbl>
              <a:tblPr/>
              <a:tblGrid>
                <a:gridCol w="673735"/>
                <a:gridCol w="424815"/>
                <a:gridCol w="438150"/>
                <a:gridCol w="441960"/>
                <a:gridCol w="443230"/>
                <a:gridCol w="882015"/>
                <a:gridCol w="311150"/>
                <a:gridCol w="348615"/>
                <a:gridCol w="679450"/>
                <a:gridCol w="632460"/>
                <a:gridCol w="2716530"/>
                <a:gridCol w="608965"/>
              </a:tblGrid>
              <a:tr h="323215">
                <a:tc gridSpan="5">
                  <a:txBody>
                    <a:bodyPr/>
                    <a:lstStyle/>
                    <a:p>
                      <a:pPr algn="l" rtl="0" fontAlgn="ctr"/>
                      <a:r>
                        <a:rPr lang="zh-CN" altLang="en-US" sz="145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耐高压</a:t>
                      </a:r>
                      <a:r>
                        <a:rPr lang="en-US" sz="145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  <a:r>
                        <a:rPr lang="en-US" sz="1450" b="1" i="0" u="none" strike="noStrike" dirty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5436" marR="5436" marT="54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436" marR="5436" marT="54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436" marR="5436" marT="54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436" marR="5436" marT="54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436" marR="5436" marT="54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436" marR="5436" marT="54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436" marR="5436" marT="54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436" marR="5436" marT="54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605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型号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电路</a:t>
                      </a:r>
                      <a:r>
                        <a:rPr lang="en-US" altLang="zh-CN" sz="8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</a:t>
                      </a:r>
                      <a:r>
                        <a:rPr lang="zh-CN" altLang="en-US" sz="8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类型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最大输出电流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最大输入电压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最大输入耐压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输出电压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精度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静态</a:t>
                      </a:r>
                      <a:r>
                        <a:rPr lang="en-US" altLang="zh-CN" sz="8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8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电流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压差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输入</a:t>
                      </a:r>
                      <a:r>
                        <a:rPr lang="en-US" altLang="zh-CN" sz="8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            </a:t>
                      </a:r>
                      <a:r>
                        <a:rPr lang="zh-CN" altLang="en-US" sz="8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出电容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特性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封装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2495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HM75XXH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耐高压</a:t>
                      </a:r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150mA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3.0/3.3/4.2/5.0V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±2%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2uA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0.5V/Vout= 3.3V/100mA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Cin=Cout=10uF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30V</a:t>
                      </a:r>
                      <a:r>
                        <a:rPr lang="zh-CN" alt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耐压低功耗无上电过冲现象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SOT-89/                     SOT-23-3L 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5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HM75XXHB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耐高压</a:t>
                      </a:r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120mA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3.0/3.3/5.0V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±2%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1.6uA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0.6V/Vout= 3.3V/100mA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Cin=Cout=10uF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50V</a:t>
                      </a:r>
                      <a:r>
                        <a:rPr lang="zh-CN" alt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耐压低功耗无上电过冲现象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SOT-89/                     SOT-23-3L 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5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HM73XXN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耐高压</a:t>
                      </a:r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300mA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18V      </a:t>
                      </a:r>
                      <a:r>
                        <a:rPr lang="zh-CN" alt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耐压</a:t>
                      </a:r>
                      <a:r>
                        <a:rPr lang="en-US" altLang="zh-CN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</a:t>
                      </a:r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3.3/5.0V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±2%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0.8uA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0.16V/Vout=3.3V/100mA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Cin=Cout=1uF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输入输出压差</a:t>
                      </a:r>
                      <a:r>
                        <a:rPr lang="en-US" altLang="zh-CN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:160</a:t>
                      </a:r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mV@100mA，</a:t>
                      </a:r>
                      <a:r>
                        <a:rPr lang="zh-CN" alt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带过流保护和短路保护，带温度保护，防上电过冲，可使用小体积低</a:t>
                      </a:r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ESR</a:t>
                      </a:r>
                      <a:r>
                        <a:rPr lang="zh-CN" alt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陶瓷电容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SOT-89/                        SOT-23-3L 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HM73XXHB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耐高压</a:t>
                      </a:r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250mA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38V     </a:t>
                      </a:r>
                      <a:r>
                        <a:rPr lang="zh-CN" alt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耐压</a:t>
                      </a:r>
                      <a:r>
                        <a:rPr lang="en-US" altLang="zh-CN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</a:t>
                      </a:r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1.5/1.8/2.0/2.5/2.8/3.0/3.3/3.6/4.0/4.5/5.0V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±2%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1.5uA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0.34V/Vout=3.3V/100mA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Cin=Cout=1uF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40V</a:t>
                      </a:r>
                      <a:r>
                        <a:rPr lang="zh-CN" alt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耐压输入输出压差</a:t>
                      </a:r>
                      <a:r>
                        <a:rPr lang="en-US" altLang="zh-CN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:340</a:t>
                      </a:r>
                      <a:r>
                        <a:rPr 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mV@100mA</a:t>
                      </a:r>
                      <a:r>
                        <a:rPr lang="zh-CN" alt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，带过流保护和短路保护</a:t>
                      </a:r>
                      <a:r>
                        <a:rPr 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</a:t>
                      </a:r>
                      <a:r>
                        <a:rPr lang="zh-CN" alt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带温度保护</a:t>
                      </a:r>
                      <a:r>
                        <a:rPr lang="en-US" altLang="zh-CN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</a:t>
                      </a:r>
                      <a:r>
                        <a:rPr lang="zh-CN" alt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防上电过冲</a:t>
                      </a:r>
                      <a:r>
                        <a:rPr lang="en-US" altLang="zh-CN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 </a:t>
                      </a:r>
                      <a:r>
                        <a:rPr lang="zh-CN" alt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可使用小体积低</a:t>
                      </a:r>
                      <a:r>
                        <a:rPr 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ESR</a:t>
                      </a:r>
                      <a:r>
                        <a:rPr lang="zh-CN" alt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陶瓷电容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SOT-89/                        SOT-23-3L 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HM78XX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耐高压</a:t>
                      </a:r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500mA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1.5/1.8/2.0/2.2/2.5/2.83.0/3.3/3.64.0/4.5/5.0V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±2%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1uA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0.26V/Vout=3.3V/100mA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Cin=Cout=10uF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18V</a:t>
                      </a:r>
                      <a:r>
                        <a:rPr lang="zh-CN" alt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耐压低功耗</a:t>
                      </a:r>
                      <a:r>
                        <a:rPr lang="en-US" altLang="zh-CN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500</a:t>
                      </a:r>
                      <a:r>
                        <a:rPr 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</a:t>
                      </a:r>
                      <a:r>
                        <a:rPr lang="zh-CN" alt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电流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SOT-89/                  SOT-23-3L 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5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HM53XXB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耐高压</a:t>
                      </a:r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250mA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1.8/3.0/3.6/5.0V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±2%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1.6uA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0.3V/Vout= 3.3V/100mA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Cin=Cout=10uF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无上电过冲现象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SOT-89/                     SOT-23-3L 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5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HM54XXB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耐高压</a:t>
                      </a:r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350mA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45V     </a:t>
                      </a:r>
                      <a:r>
                        <a:rPr lang="zh-CN" alt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耐压</a:t>
                      </a:r>
                      <a:r>
                        <a:rPr lang="en-US" altLang="zh-CN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55</a:t>
                      </a:r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55V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1.8/3.0/3.3/5.0V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±2%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2.1uA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0.35V/Vout=3.3V/100mA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Cin=Cout=10uF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上电无过冲现象</a:t>
                      </a:r>
                      <a:r>
                        <a:rPr lang="en-US" altLang="zh-CN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</a:t>
                      </a:r>
                      <a:r>
                        <a:rPr lang="zh-CN" alt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带防短路恢复过冲低压差：</a:t>
                      </a:r>
                      <a:r>
                        <a:rPr lang="en-US" altLang="zh-CN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350</a:t>
                      </a:r>
                      <a:r>
                        <a:rPr 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mV@ 100mA，</a:t>
                      </a:r>
                      <a:r>
                        <a:rPr lang="zh-CN" alt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快速瞬态响应，带短路保护和热关断保护功能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SOT-89/                     SOT-23-3L 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5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HM56XXB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耐高压</a:t>
                      </a:r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150mA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60V     </a:t>
                      </a:r>
                      <a:r>
                        <a:rPr lang="zh-CN" alt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耐压</a:t>
                      </a:r>
                      <a:r>
                        <a:rPr lang="en-US" altLang="zh-CN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</a:t>
                      </a:r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3.0/3.3/3.6/5.0V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±2%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2uA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0.7V/Vout= 3.3V/100mA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Cin=Cout=10uF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上电无过冲现象，带防短路恢复过冲低压差：</a:t>
                      </a:r>
                      <a:r>
                        <a:rPr lang="en-US" altLang="zh-CN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700</a:t>
                      </a:r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mV@ 100mA，</a:t>
                      </a:r>
                      <a:r>
                        <a:rPr lang="zh-CN" alt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快速瞬态响应，带短路保护和热关断保护功能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SOT-89/                   SOT-23-3L 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副标题 11"/>
          <p:cNvSpPr txBox="1"/>
          <p:nvPr>
            <p:custDataLst>
              <p:tags r:id="rId3"/>
            </p:custDataLst>
          </p:nvPr>
        </p:nvSpPr>
        <p:spPr>
          <a:xfrm>
            <a:off x="304800" y="4095750"/>
            <a:ext cx="8422005" cy="3835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 indent="0" defTabSz="685800" fontAlgn="auto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350" b="1" i="0" kern="1200" cap="none" spc="0" normalizeH="0" baseline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优点：</a:t>
            </a:r>
            <a:r>
              <a:rPr lang="zh-CN" altLang="en-US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耐压高，静态电流低，带防上电过冲</a:t>
            </a:r>
            <a:r>
              <a:rPr kumimoji="0" lang="en-US" altLang="zh-CN" sz="1350" b="0" i="0" kern="1200" cap="none" spc="0" normalizeH="0" baseline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                                  </a:t>
            </a:r>
          </a:p>
          <a:p>
            <a:pPr marR="0" indent="0" defTabSz="685800" fontAlgn="auto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350" b="0" i="0" kern="1200" cap="none" spc="0" normalizeH="0" baseline="0" noProof="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3257550" y="100330"/>
            <a:ext cx="412242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LDO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LDO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04800" y="1303020"/>
          <a:ext cx="8511540" cy="1872000"/>
        </p:xfrm>
        <a:graphic>
          <a:graphicData uri="http://schemas.openxmlformats.org/drawingml/2006/table">
            <a:tbl>
              <a:tblPr/>
              <a:tblGrid>
                <a:gridCol w="807720"/>
                <a:gridCol w="725805"/>
                <a:gridCol w="530860"/>
                <a:gridCol w="490855"/>
                <a:gridCol w="490220"/>
                <a:gridCol w="916305"/>
                <a:gridCol w="358140"/>
                <a:gridCol w="571500"/>
                <a:gridCol w="798830"/>
                <a:gridCol w="866775"/>
                <a:gridCol w="1018540"/>
                <a:gridCol w="935990"/>
              </a:tblGrid>
              <a:tr h="324000">
                <a:tc gridSpan="5">
                  <a:txBody>
                    <a:bodyPr/>
                    <a:lstStyle/>
                    <a:p>
                      <a:pPr algn="l" rtl="0" fontAlgn="ctr"/>
                      <a:r>
                        <a:rPr lang="zh-CN" altLang="en-US" sz="1450" b="1" i="0" u="none" strike="noStrike" dirty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</a:t>
                      </a:r>
                      <a:r>
                        <a:rPr lang="zh-CN" altLang="en-US" sz="145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电流耐高压</a:t>
                      </a:r>
                      <a:r>
                        <a:rPr lang="en-US" sz="145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  <a:r>
                        <a:rPr lang="en-US" sz="1450" b="1" i="0" u="none" strike="noStrike" dirty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6896" marR="6896" marT="68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896" marR="6896" marT="68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896" marR="6896" marT="68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896" marR="6896" marT="68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896" marR="6896" marT="68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896" marR="6896" marT="68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96" marR="6896" marT="68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96" marR="6896" marT="68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型号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电路类型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最大输出电流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最大输入电压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最大输入耐压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输出电压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精度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静态电流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压差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输入</a:t>
                      </a:r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出电容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特性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封装 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AMS1117B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大电流耐高压</a:t>
                      </a:r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1A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20V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24V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1.2/1.5/1.8/2.5/3.3/5.0/ADJ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±1%</a:t>
                      </a:r>
                      <a:endParaRPr lang="en-US" altLang="zh-CN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2mA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1.2V/Vout= 3.3V/100mA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Cin=Cout =10uF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SOT-223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HM1084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大电流耐高压</a:t>
                      </a:r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5A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22V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22V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3.3V/ADJ</a:t>
                      </a:r>
                      <a:endParaRPr 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±2%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105mA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1.0V/Vout= 3.3V/100mA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Cout=220uF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TO-252/TO-263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HM2940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大电流耐高压LDO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1A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26V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45V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5.0V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±3%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50mA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0.5V/Vout= 5.0V/1A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Cin=47uF/ Cout=22uF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内部短路电流保护,过温保护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TO-263-2L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副标题 11"/>
          <p:cNvSpPr txBox="1"/>
          <p:nvPr>
            <p:custDataLst>
              <p:tags r:id="rId3"/>
            </p:custDataLst>
          </p:nvPr>
        </p:nvSpPr>
        <p:spPr>
          <a:xfrm>
            <a:off x="228600" y="3333750"/>
            <a:ext cx="8650605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副标题 11"/>
          <p:cNvSpPr txBox="1"/>
          <p:nvPr>
            <p:custDataLst>
              <p:tags r:id="rId4"/>
            </p:custDataLst>
          </p:nvPr>
        </p:nvSpPr>
        <p:spPr>
          <a:xfrm>
            <a:off x="304800" y="3333750"/>
            <a:ext cx="8650605" cy="464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defTabSz="685800">
              <a:spcBef>
                <a:spcPct val="15000"/>
              </a:spcBef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优点：</a:t>
            </a:r>
            <a:r>
              <a:rPr lang="zh-CN" altLang="en-US" sz="140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高压大电流应用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</a:t>
            </a:r>
            <a:endParaRPr kumimoji="0" lang="en-US" altLang="zh-CN" sz="140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3257550" y="100330"/>
            <a:ext cx="412242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LDO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LDO</a:t>
            </a:r>
            <a:endParaRPr lang="zh-CN" altLang="en-US" dirty="0"/>
          </a:p>
        </p:txBody>
      </p:sp>
      <p:sp>
        <p:nvSpPr>
          <p:cNvPr id="7" name="副标题 11"/>
          <p:cNvSpPr txBox="1"/>
          <p:nvPr>
            <p:custDataLst>
              <p:tags r:id="rId2"/>
            </p:custDataLst>
          </p:nvPr>
        </p:nvSpPr>
        <p:spPr>
          <a:xfrm>
            <a:off x="228600" y="3333750"/>
            <a:ext cx="8650605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304800" y="971550"/>
          <a:ext cx="8531225" cy="2961460"/>
        </p:xfrm>
        <a:graphic>
          <a:graphicData uri="http://schemas.openxmlformats.org/drawingml/2006/table">
            <a:tbl>
              <a:tblPr/>
              <a:tblGrid>
                <a:gridCol w="830580"/>
                <a:gridCol w="603885"/>
                <a:gridCol w="452755"/>
                <a:gridCol w="377825"/>
                <a:gridCol w="452755"/>
                <a:gridCol w="981710"/>
                <a:gridCol w="301625"/>
                <a:gridCol w="382270"/>
                <a:gridCol w="770890"/>
                <a:gridCol w="572135"/>
                <a:gridCol w="2022475"/>
                <a:gridCol w="782320"/>
              </a:tblGrid>
              <a:tr h="324000">
                <a:tc gridSpan="5">
                  <a:txBody>
                    <a:bodyPr/>
                    <a:lstStyle/>
                    <a:p>
                      <a:pPr algn="l" rtl="0" fontAlgn="ctr"/>
                      <a:r>
                        <a:rPr lang="zh-CN" altLang="en-US" sz="145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带使能耐高压</a:t>
                      </a:r>
                      <a:r>
                        <a:rPr lang="en-US" sz="145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  <a:r>
                        <a:rPr lang="en-US" sz="1400" b="1" i="0" u="none" strike="noStrike" dirty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5502" marR="5502" marT="55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502" marR="5502" marT="55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502" marR="5502" marT="55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502" marR="5502" marT="55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502" marR="5502" marT="55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502" marR="5502" marT="55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502" marR="5502" marT="55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502" marR="5502" marT="55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型号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电路类型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最大输出电流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最大输入电压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最大输入耐压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输出电压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精度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静态</a:t>
                      </a:r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电流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压差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输入</a:t>
                      </a:r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      </a:t>
                      </a:r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出电容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特性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封装 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4176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HM78XXM5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耐高压带使能</a:t>
                      </a:r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500mA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15V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18V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1.5/1.8/2.0/2.2</a:t>
                      </a:r>
                      <a:r>
                        <a:rPr 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 2.5/2.8/3.0/3.3/ 3.6/4.0/4.5/5.0V</a:t>
                      </a:r>
                      <a:endParaRPr 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±2%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2.0uA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0.26V/Vout=3.3V/100mA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Cin=Cout=10uF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18V</a:t>
                      </a:r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耐压低功耗</a:t>
                      </a:r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500</a:t>
                      </a:r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</a:t>
                      </a:r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电流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SOT-25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6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HM73XXHB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耐高压带使能</a:t>
                      </a:r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250mA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38V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40V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1.8/2.0/2.5/2.8</a:t>
                      </a:r>
                      <a:r>
                        <a:rPr 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 3.0/3.3/4.0/4.5/ 5.0V</a:t>
                      </a:r>
                      <a:endParaRPr 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±2%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1.5uA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0.34V/Vout=3.3V/100mA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Cin=Cout=1uF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输入输出压差</a:t>
                      </a:r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:340</a:t>
                      </a:r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mV@100mA，</a:t>
                      </a:r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带过流保护和短路保护，带温度保护，防上电过冲，可使用小体积低</a:t>
                      </a:r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ESR</a:t>
                      </a:r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陶瓷电容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SOT-25/ DFN1X1-4L 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6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HM54XXBM5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耐高压带使能</a:t>
                      </a: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350mA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45V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55V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1.8/3.0/3.3/5.0V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±2%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2.1uA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0.35V/Vout=3.3V/100mA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Cin=Cout=10uF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上电无过冲现象，带防短路恢复过冲低压差：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350</a:t>
                      </a: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mV@100mA,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快速瞬态响应，带短路保护，热关断保护功能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SOT-25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6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HM56XXBM5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耐高压带使能</a:t>
                      </a:r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150mA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60V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80V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3.0/3.3/3.6/5.0V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±2%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2uA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0.7V/Vout</a:t>
                      </a:r>
                      <a:r>
                        <a:rPr 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= 3.3V/100mA</a:t>
                      </a:r>
                      <a:endParaRPr 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Cin=Cout=10uF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上电无过冲现象，带防短路恢复过冲低压差：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700</a:t>
                      </a: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mV@100mA,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快速瞬态响应，带短路保护，热关断保护功能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SOT-25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600"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HM6240/      E/D/D8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耐高压带使能LDO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50mA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100V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110V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可调输出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±1.5%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23uA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2.8V/Vout= 3.3V/50mA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Cin=Cout=10uF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90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带热关断保护和短路限流保护，输入输出可使用陶瓷电容，</a:t>
                      </a:r>
                      <a:endParaRPr lang="en-US" sz="90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SOT-23-5/ ESOP8/ DFN2X2-6L/ DFN3X3-8L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副标题 11"/>
          <p:cNvSpPr txBox="1"/>
          <p:nvPr>
            <p:custDataLst>
              <p:tags r:id="rId4"/>
            </p:custDataLst>
          </p:nvPr>
        </p:nvSpPr>
        <p:spPr>
          <a:xfrm>
            <a:off x="304800" y="4095750"/>
            <a:ext cx="9031605" cy="394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优点：</a:t>
            </a:r>
            <a:r>
              <a:rPr kumimoji="0" lang="zh-CN" altLang="en-US" sz="140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耐压高，带使能，静态电流低，防上电过冲</a:t>
            </a:r>
            <a:endParaRPr kumimoji="0" lang="en-US" altLang="zh-CN" sz="140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3257550" y="100330"/>
            <a:ext cx="412242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DC-DC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4495800" y="1598098"/>
            <a:ext cx="3962400" cy="1102712"/>
          </a:xfrm>
        </p:spPr>
        <p:txBody>
          <a:bodyPr/>
          <a:lstStyle/>
          <a:p>
            <a:r>
              <a:rPr lang="en-US" altLang="zh-CN" dirty="0" smtClean="0"/>
              <a:t>DC-DC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04800" y="2190750"/>
          <a:ext cx="8468995" cy="2399535"/>
        </p:xfrm>
        <a:graphic>
          <a:graphicData uri="http://schemas.openxmlformats.org/drawingml/2006/table">
            <a:tbl>
              <a:tblPr/>
              <a:tblGrid>
                <a:gridCol w="815340"/>
                <a:gridCol w="621665"/>
                <a:gridCol w="582295"/>
                <a:gridCol w="737870"/>
                <a:gridCol w="1734820"/>
                <a:gridCol w="387985"/>
                <a:gridCol w="495300"/>
                <a:gridCol w="440055"/>
                <a:gridCol w="1851025"/>
                <a:gridCol w="802640"/>
              </a:tblGrid>
              <a:tr h="358775">
                <a:tc gridSpan="5">
                  <a:txBody>
                    <a:bodyPr/>
                    <a:lstStyle/>
                    <a:p>
                      <a:pPr algn="l" rtl="0" fontAlgn="ctr"/>
                      <a:r>
                        <a:rPr 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DC-DC</a:t>
                      </a:r>
                      <a:r>
                        <a:rPr lang="zh-CN" alt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降压</a:t>
                      </a:r>
                      <a:r>
                        <a:rPr 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</a:t>
                      </a:r>
                      <a:r>
                        <a:rPr lang="en-US" sz="1500" b="1" i="0" u="none" strike="noStrike" dirty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6991" marR="6991" marT="69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991" marR="6991" marT="69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991" marR="6991" marT="69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991" marR="6991" marT="69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991" marR="6991" marT="69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991" marR="6991" marT="69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型号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电路类型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              输出电流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输入        </a:t>
                      </a:r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电压范围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输出电压范围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精度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静态          电流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振荡           频率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特征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封装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LM2596HV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异步降压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3A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4.5-60V，     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耐压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63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固定输出：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5.0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V/3.3V/12V          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可调输出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1.2-57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0.04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5mA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150K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耐高压，内置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MOS，PWM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工作模式，低功耗模式仅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uA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TO-263-5L/             TO-220-5L 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HM1509E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异步降压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3A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4.5-40V，  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耐压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45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固定输出：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5.0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V/3.3V/12V               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可调输出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1.23-37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0.04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2mA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150K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内置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MOS，PWM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工作模式，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0-100%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占空比范围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ESOP8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HM1509HV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异步降压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3A 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4.5-60V，  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耐压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63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固定输出：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5.0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V/3.3V/12V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0.04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5mA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150K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耐高压，内置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MOS，PWM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工作模式，低功耗模式仅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uA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ESOP8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HM2459F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异步降压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0.6A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4.5-55V， 耐压55V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可调输出0.795V-0.98Vin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2%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2mA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2MHz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内置开关管，PWM工作模式，0-98%占空比范围，内置过热保护，软启动，短路保护，限流电路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SO-23-6/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95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DFN2X2-6L</a:t>
                      </a:r>
                      <a:endParaRPr lang="en-US" sz="95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副标题 11"/>
          <p:cNvSpPr txBox="1"/>
          <p:nvPr>
            <p:custDataLst>
              <p:tags r:id="rId3"/>
            </p:custDataLst>
          </p:nvPr>
        </p:nvSpPr>
        <p:spPr>
          <a:xfrm>
            <a:off x="685800" y="2800350"/>
            <a:ext cx="8650605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 indent="0" defTabSz="685800" fontAlgn="auto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kern="1200" cap="none" spc="0" normalizeH="0" baseline="0" noProof="0" dirty="0" smtClean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副标题 11"/>
          <p:cNvSpPr txBox="1"/>
          <p:nvPr>
            <p:custDataLst>
              <p:tags r:id="rId4"/>
            </p:custDataLst>
          </p:nvPr>
        </p:nvSpPr>
        <p:spPr>
          <a:xfrm>
            <a:off x="228600" y="4629150"/>
            <a:ext cx="8650605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defTabSz="685800">
              <a:spcBef>
                <a:spcPct val="15000"/>
              </a:spcBef>
              <a:defRPr/>
            </a:pPr>
            <a:r>
              <a:rPr kumimoji="0" lang="zh-CN" altLang="en-US" sz="1400" b="1" i="0" kern="1200" cap="none" spc="0" normalizeH="0" baseline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优点：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LM2596/AP1509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耐高压版本；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AP1509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带散热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大电流版本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    </a:t>
            </a:r>
          </a:p>
          <a:p>
            <a:pPr defTabSz="685800">
              <a:spcBef>
                <a:spcPct val="15000"/>
              </a:spcBef>
              <a:defRPr/>
            </a:pPr>
            <a:endParaRPr kumimoji="0" lang="en-US" altLang="zh-CN" sz="1400" i="0" kern="1200" cap="none" spc="0" normalizeH="0" baseline="0" noProof="0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304800" y="742950"/>
          <a:ext cx="8468995" cy="1013975"/>
        </p:xfrm>
        <a:graphic>
          <a:graphicData uri="http://schemas.openxmlformats.org/drawingml/2006/table">
            <a:tbl>
              <a:tblPr/>
              <a:tblGrid>
                <a:gridCol w="549275"/>
                <a:gridCol w="578485"/>
                <a:gridCol w="834390"/>
                <a:gridCol w="758825"/>
                <a:gridCol w="880110"/>
                <a:gridCol w="796925"/>
                <a:gridCol w="532130"/>
                <a:gridCol w="567055"/>
                <a:gridCol w="2169160"/>
                <a:gridCol w="802640"/>
              </a:tblGrid>
              <a:tr h="358775">
                <a:tc gridSpan="5">
                  <a:txBody>
                    <a:bodyPr/>
                    <a:lstStyle/>
                    <a:p>
                      <a:pPr algn="l" rtl="0" fontAlgn="ctr"/>
                      <a:r>
                        <a:rPr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同步DC-DC降压IC</a:t>
                      </a:r>
                      <a:r>
                        <a:rPr lang="en-US" sz="1500" b="1" i="0" u="none" strike="noStrike" dirty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6991" marR="6991" marT="69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991" marR="6991" marT="69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991" marR="6991" marT="69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991" marR="6991" marT="69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991" marR="6991" marT="69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991" marR="6991" marT="69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200"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型号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电路类型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最大输出电流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输入电压范围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输出电压范围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反馈电压精度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静态电流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工作频率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特征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封装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HM3410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同步降压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1.2A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2.5V-5.5V，     耐压6.5V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0.6V-Vin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±2%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35uA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1.5MHz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内置MOS，带软启动，短路保护，PFM /PWM自动切换，支持100%占空比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SOT23-5/ DFN2X2-6L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副标题 11"/>
          <p:cNvSpPr txBox="1"/>
          <p:nvPr>
            <p:custDataLst>
              <p:tags r:id="rId6"/>
            </p:custDataLst>
          </p:nvPr>
        </p:nvSpPr>
        <p:spPr>
          <a:xfrm>
            <a:off x="279400" y="1847850"/>
            <a:ext cx="8650605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defTabSz="685800">
              <a:spcBef>
                <a:spcPct val="15000"/>
              </a:spcBef>
              <a:defRPr/>
            </a:pPr>
            <a:r>
              <a:rPr kumimoji="0" lang="zh-CN" altLang="en-US" sz="1400" b="1" i="0" kern="1200" cap="none" spc="0" normalizeH="0" baseline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优点：带</a:t>
            </a:r>
            <a:r>
              <a:rPr lang="en-US" altLang="zh-CN" sz="14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DFN2X2-6L</a:t>
            </a:r>
            <a:r>
              <a:rPr lang="zh-CN" altLang="en-US" sz="14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轻薄封装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</a:t>
            </a:r>
          </a:p>
          <a:p>
            <a:pPr defTabSz="685800">
              <a:spcBef>
                <a:spcPct val="15000"/>
              </a:spcBef>
              <a:defRPr/>
            </a:pPr>
            <a:endParaRPr kumimoji="0" lang="en-US" altLang="zh-CN" sz="1400" i="0" kern="1200" cap="none" spc="0" normalizeH="0" baseline="0" noProof="0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3257550" y="100330"/>
            <a:ext cx="412242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DC-DC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4495800" y="1598098"/>
            <a:ext cx="3962400" cy="1102712"/>
          </a:xfrm>
        </p:spPr>
        <p:txBody>
          <a:bodyPr/>
          <a:lstStyle/>
          <a:p>
            <a:r>
              <a:rPr lang="en-US" altLang="zh-CN" dirty="0" smtClean="0"/>
              <a:t>DC-DC</a:t>
            </a:r>
            <a:endParaRPr lang="zh-CN" altLang="en-US" dirty="0"/>
          </a:p>
        </p:txBody>
      </p:sp>
      <p:sp>
        <p:nvSpPr>
          <p:cNvPr id="7" name="副标题 11"/>
          <p:cNvSpPr txBox="1"/>
          <p:nvPr>
            <p:custDataLst>
              <p:tags r:id="rId2"/>
            </p:custDataLst>
          </p:nvPr>
        </p:nvSpPr>
        <p:spPr>
          <a:xfrm>
            <a:off x="685800" y="2800350"/>
            <a:ext cx="8650605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 indent="0" defTabSz="685800" fontAlgn="auto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kern="1200" cap="none" spc="0" normalizeH="0" baseline="0" noProof="0" dirty="0" smtClean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304800" y="979805"/>
          <a:ext cx="8534400" cy="3208222"/>
        </p:xfrm>
        <a:graphic>
          <a:graphicData uri="http://schemas.openxmlformats.org/drawingml/2006/table">
            <a:tbl>
              <a:tblPr/>
              <a:tblGrid>
                <a:gridCol w="601345"/>
                <a:gridCol w="484505"/>
                <a:gridCol w="513715"/>
                <a:gridCol w="695960"/>
                <a:gridCol w="802005"/>
                <a:gridCol w="433070"/>
                <a:gridCol w="375285"/>
                <a:gridCol w="720090"/>
                <a:gridCol w="3430905"/>
                <a:gridCol w="477520"/>
              </a:tblGrid>
              <a:tr h="360045">
                <a:tc gridSpan="5">
                  <a:txBody>
                    <a:bodyPr/>
                    <a:lstStyle/>
                    <a:p>
                      <a:pPr algn="l" rtl="0" fontAlgn="ctr"/>
                      <a:r>
                        <a:rPr lang="zh-CN" alt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耐高压</a:t>
                      </a:r>
                      <a:r>
                        <a:rPr 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DC-DC</a:t>
                      </a:r>
                      <a:r>
                        <a:rPr lang="zh-CN" alt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降压</a:t>
                      </a:r>
                      <a:r>
                        <a:rPr 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</a:t>
                      </a:r>
                      <a:r>
                        <a:rPr lang="en-US" sz="1500" b="1" i="0" u="none" strike="noStrike" dirty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5417" marR="5417" marT="54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417" marR="5417" marT="54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417" marR="5417" marT="54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417" marR="5417" marT="54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 dirty="0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417" marR="5417" marT="54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417" marR="5417" marT="54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型号</a:t>
                      </a:r>
                    </a:p>
                  </a:txBody>
                  <a:tcPr marL="5417" marR="5417" marT="5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电路类型</a:t>
                      </a:r>
                    </a:p>
                  </a:txBody>
                  <a:tcPr marL="5417" marR="5417" marT="5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             输出电流</a:t>
                      </a:r>
                    </a:p>
                  </a:txBody>
                  <a:tcPr marL="5417" marR="5417" marT="5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输入             电压范围</a:t>
                      </a:r>
                    </a:p>
                  </a:txBody>
                  <a:tcPr marL="5417" marR="5417" marT="5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输出电压范围</a:t>
                      </a:r>
                    </a:p>
                  </a:txBody>
                  <a:tcPr marL="5417" marR="5417" marT="5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精度</a:t>
                      </a:r>
                    </a:p>
                  </a:txBody>
                  <a:tcPr marL="5417" marR="5417" marT="5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静态         电流</a:t>
                      </a:r>
                    </a:p>
                  </a:txBody>
                  <a:tcPr marL="5417" marR="5417" marT="5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振荡频率</a:t>
                      </a:r>
                    </a:p>
                  </a:txBody>
                  <a:tcPr marL="5417" marR="5417" marT="5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特征</a:t>
                      </a:r>
                    </a:p>
                  </a:txBody>
                  <a:tcPr marL="5417" marR="5417" marT="5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封装</a:t>
                      </a:r>
                    </a:p>
                  </a:txBody>
                  <a:tcPr marL="5417" marR="5417" marT="5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HM3140E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异步降压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2.5A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</a:t>
                      </a:r>
                      <a:r>
                        <a:rPr lang="en-US" sz="90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12-90V              </a:t>
                      </a: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耐压120V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默认14.3V，可调输出，   反馈电压2.0V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1.50%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2mA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无固定频率，随负载变化 自动调节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待机功耗低于50mW，支持降压和升降压拓扑，内带软启动，集成有完备的带自恢复功能的保护功能：VDD欠压保护、逐周期电流限制、输出过压保护、过热保护、过载保护和VDD过压保护等，可支持非隔离高压DC-DC降压应用，可应用于电动车产品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ESOP8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HM3141E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异步降压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2.8A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</a:t>
                      </a:r>
                      <a:r>
                        <a:rPr lang="en-US" sz="90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8-100V              </a:t>
                      </a: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耐压100V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可调输出，   反馈电压2.0V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1.50%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2mA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无固定频率，随负载变化 自动调节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待机功耗低于50mW，支持降压和升降压拓扑，内带软启动，集成有完备的带自恢复功能的保护功能：VDD欠压保护、逐周期电流限制、输出过压保护、过热保护、过载保护和VDD过压保护等，可支持非隔离高压DC-DC降压应用，可应用于电动车产品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ESOP8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HM3139</a:t>
                      </a:r>
                    </a:p>
                  </a:txBody>
                  <a:tcPr marL="5417" marR="5417" marT="5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异步降压</a:t>
                      </a:r>
                    </a:p>
                  </a:txBody>
                  <a:tcPr marL="5417" marR="5417" marT="5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1.5A</a:t>
                      </a:r>
                    </a:p>
                  </a:txBody>
                  <a:tcPr marL="5417" marR="5417" marT="5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最大200V          耐压250V</a:t>
                      </a:r>
                    </a:p>
                  </a:txBody>
                  <a:tcPr marL="5417" marR="5417" marT="5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默认12V                                 反馈电压2.0V</a:t>
                      </a:r>
                    </a:p>
                  </a:txBody>
                  <a:tcPr marL="5417" marR="5417" marT="5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0.04</a:t>
                      </a:r>
                    </a:p>
                  </a:txBody>
                  <a:tcPr marL="5417" marR="5417" marT="5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2mA</a:t>
                      </a:r>
                    </a:p>
                  </a:txBody>
                  <a:tcPr marL="5417" marR="5417" marT="5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无固定频率 随负载变化 自动调节</a:t>
                      </a:r>
                    </a:p>
                  </a:txBody>
                  <a:tcPr marL="5417" marR="5417" marT="5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待机功耗低于50mW，支持降压和升降压拓扑，内带软启动，集成有完备的带自恢复功能的保护功能：VDD欠压保护、逐周期电流限制、输出过压保护、过热保护、过载保护和VDD过压保护等，可支持非隔离高压DC-DC降压应用，可应用于电动车产品</a:t>
                      </a:r>
                    </a:p>
                  </a:txBody>
                  <a:tcPr marL="5417" marR="5417" marT="5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SOP8</a:t>
                      </a:r>
                    </a:p>
                  </a:txBody>
                  <a:tcPr marL="5417" marR="5417" marT="5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HM3121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异步降压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1.5A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9-80V，    耐压105V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可调输出，    反馈电压0.8V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2%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400uA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 KHz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95%峰值效率，1uA截止工作电流，带短路保护和热保护，可支持非隔离高压DC-DC降压应用，可应用于电动车产品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ESOP8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HM3122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异步降压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1.0A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9-100V， 耐压120V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可调输出，反馈电压0.8V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2%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400uA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 KHz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95%峰值效率，1uA截止工作电流，带短路保护和热保护，可支持非隔离高压DC-DC降压应用，可应用于电动车产品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ESOP8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副标题 11"/>
          <p:cNvSpPr txBox="1"/>
          <p:nvPr>
            <p:custDataLst>
              <p:tags r:id="rId4"/>
            </p:custDataLst>
          </p:nvPr>
        </p:nvSpPr>
        <p:spPr>
          <a:xfrm>
            <a:off x="304800" y="4298950"/>
            <a:ext cx="9082405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 indent="0" defTabSz="685800" fontAlgn="auto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kern="1200" cap="none" spc="0" normalizeH="0" baseline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优点：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耐压高：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100V-250V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，带载电流大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:1.0A-2.8A          </a:t>
            </a:r>
          </a:p>
          <a:p>
            <a:pPr marR="0" indent="0" defTabSz="685800" fontAlgn="auto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kern="1200" cap="none" spc="0" normalizeH="0" baseline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应用领域：</a:t>
            </a:r>
            <a:r>
              <a:rPr lang="zh-CN" altLang="en-US" sz="140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电动车</a:t>
            </a:r>
            <a:r>
              <a:rPr lang="en-US" altLang="zh-CN" sz="140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平衡车</a:t>
            </a:r>
            <a:r>
              <a:rPr lang="en-US" altLang="zh-CN" sz="140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滑板车</a:t>
            </a:r>
            <a:endParaRPr kumimoji="0" lang="en-US" altLang="zh-CN" sz="1400" b="0" i="0" kern="1200" cap="none" spc="0" normalizeH="0" baseline="0" noProof="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4419600" y="590550"/>
            <a:ext cx="1981200" cy="533400"/>
          </a:xfrm>
        </p:spPr>
        <p:txBody>
          <a:bodyPr>
            <a:normAutofit fontScale="90000"/>
          </a:bodyPr>
          <a:lstStyle/>
          <a:p>
            <a:pPr marL="0" marR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3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DC-DC</a:t>
            </a:r>
            <a:endParaRPr lang="zh-CN" altLang="zh-CN" sz="3300" kern="1200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3257550" y="100330"/>
            <a:ext cx="412242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DC-DC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9" name="副标题 11"/>
          <p:cNvSpPr txBox="1"/>
          <p:nvPr>
            <p:custDataLst>
              <p:tags r:id="rId2"/>
            </p:custDataLst>
          </p:nvPr>
        </p:nvSpPr>
        <p:spPr>
          <a:xfrm>
            <a:off x="533400" y="4248150"/>
            <a:ext cx="8650605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304801" y="2919801"/>
          <a:ext cx="8534399" cy="1404549"/>
        </p:xfrm>
        <a:graphic>
          <a:graphicData uri="http://schemas.openxmlformats.org/drawingml/2006/table">
            <a:tbl>
              <a:tblPr/>
              <a:tblGrid>
                <a:gridCol w="632178"/>
                <a:gridCol w="594990"/>
                <a:gridCol w="594990"/>
                <a:gridCol w="594990"/>
                <a:gridCol w="846003"/>
                <a:gridCol w="846003"/>
                <a:gridCol w="681761"/>
                <a:gridCol w="743739"/>
                <a:gridCol w="1561851"/>
                <a:gridCol w="1437894"/>
              </a:tblGrid>
              <a:tr h="326138">
                <a:tc gridSpan="5">
                  <a:txBody>
                    <a:bodyPr/>
                    <a:lstStyle/>
                    <a:p>
                      <a:pPr algn="l" rtl="0" fontAlgn="ctr"/>
                      <a:r>
                        <a:rPr lang="zh-CN" alt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同步</a:t>
                      </a:r>
                      <a:r>
                        <a:rPr 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DC-DC</a:t>
                      </a:r>
                      <a:r>
                        <a:rPr lang="zh-CN" alt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升压</a:t>
                      </a:r>
                      <a:r>
                        <a:rPr 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</a:t>
                      </a:r>
                      <a:r>
                        <a:rPr lang="en-US" sz="1500" b="1" i="0" u="none" strike="noStrike" dirty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6645" marR="6645" marT="66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645" marR="6645" marT="66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645" marR="6645" marT="66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645" marR="6645" marT="66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645" marR="6645" marT="66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645" marR="6645" marT="66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364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型号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电路类型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最大输出电流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输入电压        范围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输出电压范围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精度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静态电流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振荡频率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特征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封装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43136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HM6382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同步升压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1A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0.9V-5.0V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2.7/2.8/3.0/ 3.3/3.6/5.0V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±2%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15uA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300KHz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内置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MOS，PFM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工作模式  固定输出电压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SOT-89/ SOT23-3L/ SOT-25/DFN2X2-6L 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683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0" i="0" u="none" strike="noStrike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645" marR="6645" marT="664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0" i="0" u="none" strike="noStrike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645" marR="6645" marT="664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0" i="0" u="none" strike="noStrike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645" marR="6645" marT="664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0" i="0" u="none" strike="noStrike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645" marR="6645" marT="664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0" i="0" u="none" strike="noStrike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645" marR="6645" marT="664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0" i="0" u="none" strike="noStrike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645" marR="6645" marT="664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0" i="0" u="none" strike="noStrike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645" marR="6645" marT="664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0" i="0" u="none" strike="noStrike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645" marR="6645" marT="664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0" i="0" u="none" strike="noStrike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645" marR="6645" marT="664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副标题 11"/>
          <p:cNvSpPr txBox="1"/>
          <p:nvPr>
            <p:custDataLst>
              <p:tags r:id="rId4"/>
            </p:custDataLst>
          </p:nvPr>
        </p:nvSpPr>
        <p:spPr>
          <a:xfrm>
            <a:off x="304800" y="4222750"/>
            <a:ext cx="9006205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优点：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带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DFN2X2-6L 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轻薄封装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304800" y="971550"/>
          <a:ext cx="8458201" cy="1080045"/>
        </p:xfrm>
        <a:graphic>
          <a:graphicData uri="http://schemas.openxmlformats.org/drawingml/2006/table">
            <a:tbl>
              <a:tblPr/>
              <a:tblGrid>
                <a:gridCol w="712416"/>
                <a:gridCol w="670511"/>
                <a:gridCol w="754380"/>
                <a:gridCol w="1340963"/>
                <a:gridCol w="572727"/>
                <a:gridCol w="492406"/>
                <a:gridCol w="419068"/>
                <a:gridCol w="572727"/>
                <a:gridCol w="2923003"/>
              </a:tblGrid>
              <a:tr h="360045">
                <a:tc gridSpan="5">
                  <a:txBody>
                    <a:bodyPr/>
                    <a:lstStyle/>
                    <a:p>
                      <a:pPr algn="l" rtl="0" fontAlgn="ctr"/>
                      <a:r>
                        <a:rPr lang="zh-CN" alt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电荷泵</a:t>
                      </a:r>
                      <a:r>
                        <a:rPr 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DC-DC</a:t>
                      </a:r>
                      <a:r>
                        <a:rPr lang="zh-CN" alt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反压</a:t>
                      </a:r>
                      <a:r>
                        <a:rPr 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</a:t>
                      </a:r>
                      <a:r>
                        <a:rPr lang="en-US" sz="1500" b="1" i="0" u="none" strike="noStrike" dirty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7557" marR="7557" marT="755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7557" marR="7557" marT="755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i="0" u="none" strike="noStrike" dirty="0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7557" marR="7557" marT="755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7557" marR="7557" marT="755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7557" marR="7557" marT="755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型号</a:t>
                      </a:r>
                    </a:p>
                  </a:txBody>
                  <a:tcPr marL="7557" marR="7557" marT="7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电路类型</a:t>
                      </a:r>
                    </a:p>
                  </a:txBody>
                  <a:tcPr marL="7557" marR="7557" marT="7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输入电压</a:t>
                      </a:r>
                    </a:p>
                  </a:txBody>
                  <a:tcPr marL="7557" marR="7557" marT="7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输入电压范围</a:t>
                      </a:r>
                    </a:p>
                  </a:txBody>
                  <a:tcPr marL="7557" marR="7557" marT="7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功耗</a:t>
                      </a:r>
                    </a:p>
                  </a:txBody>
                  <a:tcPr marL="7557" marR="7557" marT="7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频率</a:t>
                      </a:r>
                    </a:p>
                  </a:txBody>
                  <a:tcPr marL="7557" marR="7557" marT="7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效率</a:t>
                      </a:r>
                    </a:p>
                  </a:txBody>
                  <a:tcPr marL="7557" marR="7557" marT="7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封装</a:t>
                      </a:r>
                    </a:p>
                  </a:txBody>
                  <a:tcPr marL="7557" marR="7557" marT="7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特点</a:t>
                      </a:r>
                    </a:p>
                  </a:txBody>
                  <a:tcPr marL="7557" marR="7557" marT="7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HM7660</a:t>
                      </a:r>
                    </a:p>
                  </a:txBody>
                  <a:tcPr marL="7557" marR="7557" marT="7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电荷泵</a:t>
                      </a:r>
                      <a:r>
                        <a:rPr lang="en-US" sz="10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</a:t>
                      </a:r>
                    </a:p>
                  </a:txBody>
                  <a:tcPr marL="7557" marR="7557" marT="7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1.5V-10V</a:t>
                      </a:r>
                    </a:p>
                  </a:txBody>
                  <a:tcPr marL="7557" marR="7557" marT="7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+/-1.5V</a:t>
                      </a:r>
                      <a:r>
                        <a:rPr lang="zh-CN" altLang="en-US" sz="10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到</a:t>
                      </a:r>
                      <a:r>
                        <a:rPr lang="en-US" altLang="zh-CN" sz="10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+/-10</a:t>
                      </a:r>
                      <a:r>
                        <a:rPr lang="en-US" sz="10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</a:p>
                  </a:txBody>
                  <a:tcPr marL="7557" marR="7557" marT="7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170uA</a:t>
                      </a:r>
                    </a:p>
                  </a:txBody>
                  <a:tcPr marL="7557" marR="7557" marT="7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4KHz</a:t>
                      </a:r>
                    </a:p>
                  </a:txBody>
                  <a:tcPr marL="7557" marR="7557" marT="7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0.98</a:t>
                      </a:r>
                    </a:p>
                  </a:txBody>
                  <a:tcPr marL="7557" marR="7557" marT="7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SOP-8</a:t>
                      </a:r>
                    </a:p>
                  </a:txBody>
                  <a:tcPr marL="7557" marR="7557" marT="7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无需二极管，可组成倍压，反压，分压电路</a:t>
                      </a:r>
                    </a:p>
                  </a:txBody>
                  <a:tcPr marL="7557" marR="7557" marT="7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副标题 11"/>
          <p:cNvSpPr txBox="1"/>
          <p:nvPr>
            <p:custDataLst>
              <p:tags r:id="rId6"/>
            </p:custDataLst>
          </p:nvPr>
        </p:nvSpPr>
        <p:spPr>
          <a:xfrm>
            <a:off x="304800" y="2190750"/>
            <a:ext cx="8955405" cy="4305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应用领域：</a:t>
            </a:r>
            <a:r>
              <a:rPr lang="en-US" altLang="zh-CN" sz="140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LCD</a:t>
            </a:r>
            <a:r>
              <a:rPr lang="zh-CN" altLang="en-US" sz="140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模组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ctrTitle"/>
          </p:nvPr>
        </p:nvSpPr>
        <p:spPr>
          <a:xfrm>
            <a:off x="304800" y="1200150"/>
            <a:ext cx="8610600" cy="300990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Autofit/>
          </a:bodyPr>
          <a:lstStyle/>
          <a:p>
            <a:r>
              <a:rPr lang="zh-CN" altLang="zh-CN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</a:rPr>
              <a:t>一站式</a:t>
            </a:r>
            <a:r>
              <a:rPr lang="en-US" altLang="zh-CN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</a:rPr>
              <a:t>/</a:t>
            </a:r>
            <a:r>
              <a:rPr lang="zh-CN" altLang="zh-CN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</a:rPr>
              <a:t>高性价比</a:t>
            </a:r>
            <a:r>
              <a:rPr lang="en-US" altLang="zh-CN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</a:rPr>
              <a:t> </a:t>
            </a:r>
            <a:r>
              <a:rPr lang="zh-CN" altLang="zh-CN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</a:rPr>
              <a:t>电源管理</a:t>
            </a:r>
            <a:r>
              <a:rPr lang="en-US" altLang="zh-CN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</a:rPr>
              <a:t>/</a:t>
            </a:r>
            <a:r>
              <a:rPr lang="zh-CN" altLang="zh-CN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</a:rPr>
              <a:t>信号链解决方案</a:t>
            </a:r>
            <a:r>
              <a:rPr lang="zh-CN" altLang="en-US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方正综艺简体" panose="03000509000000000000" charset="-122"/>
                <a:ea typeface="方正综艺简体" panose="03000509000000000000" charset="-122"/>
                <a:cs typeface="方正综艺简体" panose="03000509000000000000" charset="-122"/>
              </a:rPr>
              <a:t/>
            </a:r>
            <a:br>
              <a:rPr lang="zh-CN" altLang="en-US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方正综艺简体" panose="03000509000000000000" charset="-122"/>
                <a:ea typeface="方正综艺简体" panose="03000509000000000000" charset="-122"/>
                <a:cs typeface="方正综艺简体" panose="03000509000000000000" charset="-122"/>
              </a:rPr>
            </a:br>
            <a:endParaRPr lang="zh-CN" altLang="en-US" sz="36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2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方正综艺简体" panose="03000509000000000000" charset="-122"/>
              <a:ea typeface="方正综艺简体" panose="03000509000000000000" charset="-122"/>
              <a:cs typeface="方正综艺简体" panose="03000509000000000000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3257550" y="100330"/>
            <a:ext cx="41224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锂电保护</a:t>
            </a: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IC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  <a:p>
            <a:pPr>
              <a:buNone/>
            </a:pP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锂电保护</a:t>
            </a:r>
            <a:r>
              <a:rPr lang="en-US" altLang="zh-CN" dirty="0" smtClean="0"/>
              <a:t>IC</a:t>
            </a:r>
            <a:endParaRPr lang="zh-CN" altLang="en-US" dirty="0"/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04800" y="742950"/>
          <a:ext cx="8534399" cy="2160000"/>
        </p:xfrm>
        <a:graphic>
          <a:graphicData uri="http://schemas.openxmlformats.org/drawingml/2006/table">
            <a:tbl>
              <a:tblPr/>
              <a:tblGrid>
                <a:gridCol w="890855"/>
                <a:gridCol w="1024486"/>
                <a:gridCol w="629538"/>
                <a:gridCol w="570147"/>
                <a:gridCol w="570147"/>
                <a:gridCol w="570147"/>
                <a:gridCol w="570147"/>
                <a:gridCol w="570147"/>
                <a:gridCol w="454337"/>
                <a:gridCol w="344465"/>
                <a:gridCol w="344465"/>
                <a:gridCol w="380099"/>
                <a:gridCol w="748319"/>
                <a:gridCol w="867100"/>
              </a:tblGrid>
              <a:tr h="360000">
                <a:tc gridSpan="8">
                  <a:txBody>
                    <a:bodyPr/>
                    <a:lstStyle/>
                    <a:p>
                      <a:pPr algn="l" rtl="0" fontAlgn="ctr"/>
                      <a:r>
                        <a:rPr lang="zh-CN" alt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单节锂</a:t>
                      </a:r>
                      <a:r>
                        <a:rPr lang="zh-CN" altLang="en-US" sz="150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电保</a:t>
                      </a:r>
                      <a:r>
                        <a:rPr lang="zh-CN" alt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护</a:t>
                      </a:r>
                      <a:r>
                        <a:rPr 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</a:t>
                      </a:r>
                      <a:r>
                        <a:rPr lang="en-US" sz="1500" b="1" i="0" u="none" strike="noStrike" dirty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6368" marR="6368" marT="636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16161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368" marR="6368" marT="636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16161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368" marR="6368" marT="636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16161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368" marR="6368" marT="636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16161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368" marR="6368" marT="636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16161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368" marR="6368" marT="636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161616"/>
                          </a:solidFill>
                          <a:latin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368" marR="6368" marT="636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型号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电路类型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工作电压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工作电流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过充电压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过充                释放电压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过放电压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过放                释放电压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过放            自恢复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过流            保护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短路              保护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0V                     </a:t>
                      </a:r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充电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特点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</a:rPr>
                        <a:t>封装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DW01A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单节锂电保护</a:t>
                      </a:r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1.5-10V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2uA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4.3V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4.1V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2.4V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2.9V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允许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上电免激活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</a:rPr>
                        <a:t>SOT-26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HM5415ARA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单节锂电保护</a:t>
                      </a:r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1.5-8V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2.2uA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4.3V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4.1V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2.5V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3.0V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允许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上电免激活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</a:rPr>
                        <a:t>SOT-26/   DFN2X2-6L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HM5415ASA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单节锂电保护</a:t>
                      </a:r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1.5-8V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2.2uA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4.425V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4.225V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2.45V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2.95V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允许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上电免激活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</a:rPr>
                        <a:t>SOT-26/         DFN2X2-6L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HM5415ABA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单节锂电保护</a:t>
                      </a:r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1.5-8V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2.2uA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3.75V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3.58V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2.1V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2.3V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允许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上电免激活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</a:rPr>
                        <a:t>SOT-26/          DFN2X2-6L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304800" y="3486150"/>
          <a:ext cx="8495665" cy="1062265"/>
        </p:xfrm>
        <a:graphic>
          <a:graphicData uri="http://schemas.openxmlformats.org/drawingml/2006/table">
            <a:tbl>
              <a:tblPr/>
              <a:tblGrid>
                <a:gridCol w="987425"/>
                <a:gridCol w="1134745"/>
                <a:gridCol w="697865"/>
                <a:gridCol w="631825"/>
                <a:gridCol w="631190"/>
                <a:gridCol w="631825"/>
                <a:gridCol w="631825"/>
                <a:gridCol w="631825"/>
                <a:gridCol w="504190"/>
                <a:gridCol w="381000"/>
                <a:gridCol w="381635"/>
                <a:gridCol w="421640"/>
                <a:gridCol w="828675"/>
              </a:tblGrid>
              <a:tr h="342265">
                <a:tc gridSpan="8">
                  <a:txBody>
                    <a:bodyPr/>
                    <a:lstStyle/>
                    <a:p>
                      <a:pPr algn="l" rtl="0" fontAlgn="ctr"/>
                      <a:r>
                        <a:rPr lang="en-US" altLang="zh-CN" sz="150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节锂电保护</a:t>
                      </a:r>
                      <a:r>
                        <a:rPr lang="en-US" sz="150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</a:t>
                      </a:r>
                    </a:p>
                  </a:txBody>
                  <a:tcPr marL="6368" marR="6368" marT="636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 dirty="0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368" marR="6368" marT="636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360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型号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电路类型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工作电压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工作电流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过充电压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过充                释放电压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过放电压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过放                释放电压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过放            自恢复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过流            保护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短路              保护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0V                     </a:t>
                      </a:r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充电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封装 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HM5208FM 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95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节锂电保护</a:t>
                      </a:r>
                      <a:r>
                        <a:rPr lang="en-US" sz="95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 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1.5-15V 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7uA 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4.28V 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4.08V 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2.9V 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3.0V 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 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 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 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允许 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SOT-26 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" name="副标题 11"/>
          <p:cNvSpPr txBox="1"/>
          <p:nvPr>
            <p:custDataLst>
              <p:tags r:id="rId4"/>
            </p:custDataLst>
          </p:nvPr>
        </p:nvSpPr>
        <p:spPr>
          <a:xfrm>
            <a:off x="304800" y="2952750"/>
            <a:ext cx="8650605" cy="393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优点：</a:t>
            </a:r>
            <a:r>
              <a:rPr kumimoji="0" lang="zh-CN" altLang="en-US" sz="140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带上电免激活功能，国内独创</a:t>
            </a:r>
            <a:endParaRPr kumimoji="0" lang="en-US" altLang="zh-CN" sz="140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副标题 11"/>
          <p:cNvSpPr txBox="1"/>
          <p:nvPr>
            <p:custDataLst>
              <p:tags r:id="rId5"/>
            </p:custDataLst>
          </p:nvPr>
        </p:nvSpPr>
        <p:spPr>
          <a:xfrm>
            <a:off x="721995" y="4400550"/>
            <a:ext cx="8650605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副标题 11"/>
          <p:cNvSpPr txBox="1"/>
          <p:nvPr>
            <p:custDataLst>
              <p:tags r:id="rId6"/>
            </p:custDataLst>
          </p:nvPr>
        </p:nvSpPr>
        <p:spPr>
          <a:xfrm>
            <a:off x="279400" y="4603750"/>
            <a:ext cx="8650605" cy="393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优点：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直接替换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HY2120CB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，价格便宜</a:t>
            </a:r>
            <a:endParaRPr lang="en-US" altLang="zh-CN" sz="1400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3257550" y="100330"/>
            <a:ext cx="41224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锂电保护</a:t>
            </a: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IC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  <a:p>
            <a:pPr>
              <a:buNone/>
            </a:pP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3733800" y="666750"/>
            <a:ext cx="5105400" cy="364052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锂电保护</a:t>
            </a:r>
            <a:r>
              <a:rPr lang="en-US" altLang="zh-CN" dirty="0" smtClean="0"/>
              <a:t>IC</a:t>
            </a:r>
            <a:endParaRPr lang="zh-CN" altLang="en-US" dirty="0"/>
          </a:p>
        </p:txBody>
      </p:sp>
      <p:sp>
        <p:nvSpPr>
          <p:cNvPr id="15" name="副标题 11"/>
          <p:cNvSpPr txBox="1"/>
          <p:nvPr>
            <p:custDataLst>
              <p:tags r:id="rId2"/>
            </p:custDataLst>
          </p:nvPr>
        </p:nvSpPr>
        <p:spPr>
          <a:xfrm>
            <a:off x="381000" y="3943350"/>
            <a:ext cx="8955405" cy="99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defTabSz="685800">
              <a:spcBef>
                <a:spcPct val="15000"/>
              </a:spcBef>
              <a:defRPr/>
            </a:pPr>
            <a:r>
              <a:rPr lang="zh-CN" altLang="en-US" sz="1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优点：</a:t>
            </a:r>
            <a:r>
              <a:rPr lang="en-US" altLang="zh-CN" sz="1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DW03</a:t>
            </a:r>
            <a:r>
              <a:rPr lang="zh-CN" altLang="en-US" sz="1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内置</a:t>
            </a:r>
            <a:r>
              <a:rPr lang="en-US" altLang="zh-CN" sz="1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RC</a:t>
            </a:r>
            <a:r>
              <a:rPr lang="zh-CN" altLang="en-US" sz="1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阻容 ，外围无元件；其他产品带上电免激活功能，国内独创特色。</a:t>
            </a:r>
          </a:p>
          <a:p>
            <a:pPr lvl="0" defTabSz="685800">
              <a:spcBef>
                <a:spcPct val="15000"/>
              </a:spcBef>
              <a:defRPr/>
            </a:pP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应用领域：</a:t>
            </a:r>
            <a:r>
              <a:rPr kumimoji="0" lang="zh-CN" altLang="en-US" sz="150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移动电源</a:t>
            </a:r>
            <a:r>
              <a:rPr kumimoji="0" lang="en-US" altLang="zh-CN" sz="150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/</a:t>
            </a:r>
            <a:r>
              <a:rPr kumimoji="0" lang="zh-CN" altLang="en-US" sz="150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电子烟</a:t>
            </a:r>
            <a:r>
              <a:rPr kumimoji="0" lang="en-US" altLang="zh-CN" sz="150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/TWS</a:t>
            </a:r>
            <a:r>
              <a:rPr kumimoji="0" lang="zh-CN" altLang="en-US" sz="150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蓝牙耳机</a:t>
            </a:r>
            <a:r>
              <a:rPr kumimoji="0" lang="en-US" altLang="zh-CN" sz="150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/</a:t>
            </a:r>
            <a:r>
              <a:rPr kumimoji="0" lang="zh-CN" altLang="en-US" sz="150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智能手表</a:t>
            </a:r>
            <a:r>
              <a:rPr kumimoji="0" lang="en-US" altLang="zh-CN" sz="150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/</a:t>
            </a:r>
            <a:r>
              <a:rPr kumimoji="0" lang="zh-CN" altLang="en-US" sz="150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智能手环</a:t>
            </a:r>
            <a:r>
              <a:rPr kumimoji="0" lang="en-US" altLang="zh-CN" sz="150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/</a:t>
            </a:r>
            <a:r>
              <a:rPr kumimoji="0" lang="zh-CN" altLang="en-US" sz="150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智能穿戴等锂电池产品</a:t>
            </a:r>
            <a:endParaRPr kumimoji="0" lang="en-US" altLang="zh-CN" sz="145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381000" y="895350"/>
          <a:ext cx="8305801" cy="2880045"/>
        </p:xfrm>
        <a:graphic>
          <a:graphicData uri="http://schemas.openxmlformats.org/drawingml/2006/table">
            <a:tbl>
              <a:tblPr/>
              <a:tblGrid>
                <a:gridCol w="995681"/>
                <a:gridCol w="711200"/>
                <a:gridCol w="355600"/>
                <a:gridCol w="487680"/>
                <a:gridCol w="487680"/>
                <a:gridCol w="487680"/>
                <a:gridCol w="355600"/>
                <a:gridCol w="487680"/>
                <a:gridCol w="388620"/>
                <a:gridCol w="358140"/>
                <a:gridCol w="294641"/>
                <a:gridCol w="325120"/>
                <a:gridCol w="457199"/>
                <a:gridCol w="762000"/>
                <a:gridCol w="1351280"/>
              </a:tblGrid>
              <a:tr h="360000">
                <a:tc gridSpan="8">
                  <a:txBody>
                    <a:bodyPr/>
                    <a:lstStyle/>
                    <a:p>
                      <a:pPr algn="l" rtl="0" fontAlgn="ctr"/>
                      <a:r>
                        <a:rPr lang="zh-CN" alt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二合一锂电保护</a:t>
                      </a:r>
                      <a:r>
                        <a:rPr 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</a:t>
                      </a:r>
                      <a:r>
                        <a:rPr lang="en-US" sz="1500" b="1" i="0" u="none" strike="noStrike" dirty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5596" marR="5596" marT="55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l" fontAlgn="ctr"/>
                      <a:r>
                        <a:rPr lang="zh-CN" altLang="en-US" sz="600" b="0" i="0" u="none" strike="noStrike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596" marR="5596" marT="55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360045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型号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电路类型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耐压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工作电流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过充电压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过充释放电压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过放    电压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过放释放电压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过放自恢复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过流  保护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短路保护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0V   </a:t>
                      </a:r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充电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MOS          </a:t>
                      </a:r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内阻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特点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封装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DW03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二合一  单节    锂电保护</a:t>
                      </a:r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6.0V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2.9uA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4.3V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4.1V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2.4V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OK/ 3.5A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允许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45  mohm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内置</a:t>
                      </a:r>
                      <a:r>
                        <a:rPr lang="en-US" sz="90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RC</a:t>
                      </a:r>
                      <a:r>
                        <a:rPr lang="zh-CN" altLang="en-US" sz="90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阻容  外围无元件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SOT23-5L/SOT23-3L DFN2X2-6L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HM5430/D/D4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二合一  单节锂电保护</a:t>
                      </a:r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6.0V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1.4uA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4.3V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4.15V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2.45V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OK/ 3.8A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允许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48  mohm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上电免激活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SOT23-5L/DFN2X2-6L DFN1X1-4L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HM5431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二合一  单节锂电保护</a:t>
                      </a:r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6.0V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1.7uA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4.3V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4.15V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2.45V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OK/ 3.8A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允许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48  mohm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上电免激活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SOT23-3L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HM5501/DR/MR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二合一  单节锂电保护</a:t>
                      </a:r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6.0V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1.3uA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4.3V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4.15V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2.8V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OK/ 0.8A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允许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  mohm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TWS</a:t>
                      </a:r>
                      <a:r>
                        <a:rPr lang="zh-CN" alt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蓝牙耳机上电免激活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DFN1X1-4L/DFN2X2-6L SOT23-5L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HM5511B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二合一  单节锂电保护</a:t>
                      </a:r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6.0V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1.4uA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4.3V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4.1V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2.8V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OK/ 0.8A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允许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  mohm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上电免激活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SOT23-3L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HM5460 ANZ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二合一  单节锂电保护</a:t>
                      </a:r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6.0V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1.5uA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4.275V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4.075V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2.8V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OK/ 0.4A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允许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54  mohm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TWS</a:t>
                      </a:r>
                      <a:r>
                        <a:rPr lang="zh-CN" alt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蓝牙耳机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DFN1X1-4L/SOT23-3L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3257550" y="100330"/>
            <a:ext cx="41224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LED</a:t>
            </a:r>
            <a:r>
              <a:rPr lang="zh-CN" altLang="en-US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照明</a:t>
            </a: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/</a:t>
            </a:r>
            <a:r>
              <a:rPr lang="zh-CN" altLang="en-US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显示屏 驱动</a:t>
            </a: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IC</a:t>
            </a: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7848600" y="1598098"/>
            <a:ext cx="609600" cy="1102712"/>
          </a:xfrm>
        </p:spPr>
        <p:txBody>
          <a:bodyPr>
            <a:normAutofit fontScale="90000"/>
          </a:bodyPr>
          <a:lstStyle/>
          <a:p>
            <a:pPr marL="0" marR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300" b="1" i="0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LED</a:t>
            </a:r>
            <a:r>
              <a:rPr lang="zh-CN" altLang="en-US" sz="3300" b="1" i="0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照明</a:t>
            </a:r>
            <a:endParaRPr lang="zh-CN" altLang="zh-CN" sz="3300" b="1" i="0" kern="1200" baseline="0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36855" y="2266950"/>
          <a:ext cx="8602980" cy="972595"/>
        </p:xfrm>
        <a:graphic>
          <a:graphicData uri="http://schemas.openxmlformats.org/drawingml/2006/table">
            <a:tbl>
              <a:tblPr/>
              <a:tblGrid>
                <a:gridCol w="673100"/>
                <a:gridCol w="1534160"/>
                <a:gridCol w="670560"/>
                <a:gridCol w="718185"/>
                <a:gridCol w="1008380"/>
                <a:gridCol w="1191260"/>
                <a:gridCol w="2183130"/>
                <a:gridCol w="624205"/>
              </a:tblGrid>
              <a:tr h="327660">
                <a:tc gridSpan="8"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LED</a:t>
                      </a:r>
                      <a:r>
                        <a:rPr lang="zh-CN" altLang="en-US" sz="14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日光灯</a:t>
                      </a:r>
                      <a:r>
                        <a:rPr lang="en-US" altLang="zh-CN" sz="14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&amp;</a:t>
                      </a:r>
                      <a:r>
                        <a:rPr lang="zh-CN" altLang="en-US" sz="14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球泡灯驱动</a:t>
                      </a:r>
                      <a:r>
                        <a:rPr lang="en-US" sz="14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</a:t>
                      </a:r>
                      <a:r>
                        <a:rPr lang="en-US" sz="1500" b="1" i="0" u="none" strike="noStrike" dirty="0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sz="1500" b="1" i="0" u="none" strike="noStrike" dirty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467" marR="8467" marT="846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21240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型号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电路类型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输入电压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最大输出电流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工作频率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调光功能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特性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封装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HM9910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DC/DC AC/DC LED</a:t>
                      </a:r>
                      <a:r>
                        <a:rPr lang="zh-CN" alt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驱动</a:t>
                      </a:r>
                      <a:r>
                        <a:rPr 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10V-600V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1A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可调最大</a:t>
                      </a:r>
                      <a:r>
                        <a:rPr lang="en-US" altLang="zh-CN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300</a:t>
                      </a:r>
                      <a:r>
                        <a:rPr 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KHz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线性调光</a:t>
                      </a:r>
                      <a:r>
                        <a:rPr lang="en-US" altLang="zh-CN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PWM</a:t>
                      </a:r>
                      <a:r>
                        <a:rPr lang="zh-CN" alt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调光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外置</a:t>
                      </a:r>
                      <a:r>
                        <a:rPr 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MOS，</a:t>
                      </a:r>
                      <a:r>
                        <a:rPr lang="zh-CN" alt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可驱动</a:t>
                      </a:r>
                      <a:r>
                        <a:rPr lang="en-US" altLang="zh-CN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个至上百个</a:t>
                      </a:r>
                      <a:r>
                        <a:rPr 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LED</a:t>
                      </a:r>
                      <a:r>
                        <a:rPr lang="zh-CN" alt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灯串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SOP8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53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 dirty="0">
                        <a:solidFill>
                          <a:srgbClr val="17171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467" marR="8467" marT="846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8467" marR="8467" marT="846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>
                        <a:solidFill>
                          <a:srgbClr val="17171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467" marR="8467" marT="846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>
                        <a:solidFill>
                          <a:srgbClr val="17171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467" marR="8467" marT="846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>
                        <a:solidFill>
                          <a:srgbClr val="17171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467" marR="8467" marT="846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>
                        <a:solidFill>
                          <a:srgbClr val="17171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467" marR="8467" marT="846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 dirty="0">
                        <a:solidFill>
                          <a:srgbClr val="17171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467" marR="8467" marT="846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 dirty="0">
                        <a:solidFill>
                          <a:srgbClr val="17171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467" marR="8467" marT="846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236855" y="3709670"/>
          <a:ext cx="8602980" cy="724000"/>
        </p:xfrm>
        <a:graphic>
          <a:graphicData uri="http://schemas.openxmlformats.org/drawingml/2006/table">
            <a:tbl>
              <a:tblPr/>
              <a:tblGrid>
                <a:gridCol w="903605"/>
                <a:gridCol w="1519555"/>
                <a:gridCol w="842645"/>
                <a:gridCol w="1033145"/>
                <a:gridCol w="640715"/>
                <a:gridCol w="774065"/>
                <a:gridCol w="2207895"/>
                <a:gridCol w="681355"/>
              </a:tblGrid>
              <a:tr h="304800">
                <a:tc gridSpan="8"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LED</a:t>
                      </a:r>
                      <a:r>
                        <a:rPr lang="zh-CN" altLang="en-US" sz="14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台灯驱动</a:t>
                      </a:r>
                      <a:r>
                        <a:rPr lang="en-US" sz="14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</a:t>
                      </a:r>
                      <a:r>
                        <a:rPr lang="en-US" sz="1500" b="1" i="0" u="none" strike="noStrike" dirty="0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sz="1500" b="1" i="0" u="none" strike="noStrike" dirty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467" marR="8467" marT="846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20320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型号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电路类型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输入电压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最大输出电流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工作频率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调光功能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特性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封装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HM9921/2/3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DC/DC AC/DC LED</a:t>
                      </a:r>
                      <a:r>
                        <a:rPr lang="zh-CN" alt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驱动</a:t>
                      </a:r>
                      <a:r>
                        <a:rPr 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20V-400V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20/50/30mA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可变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---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内置</a:t>
                      </a:r>
                      <a:r>
                        <a:rPr 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MOS，</a:t>
                      </a:r>
                      <a:r>
                        <a:rPr lang="zh-CN" alt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内部恒定驱动电流，电路简单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SOT-89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副标题 11"/>
          <p:cNvSpPr txBox="1"/>
          <p:nvPr>
            <p:custDataLst>
              <p:tags r:id="rId4"/>
            </p:custDataLst>
          </p:nvPr>
        </p:nvSpPr>
        <p:spPr>
          <a:xfrm>
            <a:off x="228600" y="4476750"/>
            <a:ext cx="8458200" cy="6229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优点：</a:t>
            </a:r>
            <a:r>
              <a:rPr lang="zh-CN" altLang="en-US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直接替换</a:t>
            </a:r>
            <a:r>
              <a:rPr lang="en-US" altLang="zh-CN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HV9921/2/3</a:t>
            </a:r>
            <a:endParaRPr kumimoji="0" lang="en-US" altLang="zh-CN" sz="135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应用领域</a:t>
            </a:r>
            <a:r>
              <a:rPr lang="zh-CN" altLang="en-US" sz="135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</a:t>
            </a:r>
            <a:r>
              <a:rPr lang="en-US" altLang="zh-CN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LED</a:t>
            </a:r>
            <a:r>
              <a:rPr lang="zh-CN" altLang="en-US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台灯</a:t>
            </a:r>
            <a:endParaRPr lang="en-US" altLang="zh-CN" sz="135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228600" y="712700"/>
          <a:ext cx="8610602" cy="864000"/>
        </p:xfrm>
        <a:graphic>
          <a:graphicData uri="http://schemas.openxmlformats.org/drawingml/2006/table">
            <a:tbl>
              <a:tblPr/>
              <a:tblGrid>
                <a:gridCol w="662940"/>
                <a:gridCol w="750570"/>
                <a:gridCol w="913765"/>
                <a:gridCol w="513715"/>
                <a:gridCol w="742950"/>
                <a:gridCol w="348615"/>
                <a:gridCol w="520700"/>
                <a:gridCol w="530225"/>
                <a:gridCol w="1446530"/>
                <a:gridCol w="2180592"/>
              </a:tblGrid>
              <a:tr h="324000">
                <a:tc gridSpan="8"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DC-DC</a:t>
                      </a:r>
                      <a:r>
                        <a:rPr lang="zh-CN" altLang="en-US" sz="14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降压型</a:t>
                      </a:r>
                      <a:r>
                        <a:rPr lang="en-US" sz="14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LED</a:t>
                      </a:r>
                      <a:r>
                        <a:rPr lang="zh-CN" altLang="en-US" sz="14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驱动</a:t>
                      </a:r>
                      <a:r>
                        <a:rPr lang="en-US" sz="14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</a:t>
                      </a:r>
                      <a:r>
                        <a:rPr lang="en-US" sz="1500" b="1" i="0" u="none" strike="noStrike" dirty="0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sz="1500" b="1" i="0" u="none" strike="noStrike" dirty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65" marR="5765" marT="57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765" marR="5765" marT="57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216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型号 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电路类型 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工作电压范围 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输出电流 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输出电流精度 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效率 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工作频率 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调光功能 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特性 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封装 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HM4115A 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 DC  </a:t>
                      </a:r>
                      <a:r>
                        <a:rPr lang="zh-CN" altLang="en-US" sz="900" b="1" i="0" u="none" strike="noStrike" dirty="0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降压型</a:t>
                      </a:r>
                      <a:r>
                        <a:rPr lang="en-US" sz="900" b="1" i="0" u="none" strike="noStrike" dirty="0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LED</a:t>
                      </a:r>
                      <a:r>
                        <a:rPr lang="zh-CN" altLang="en-US" sz="900" b="1" i="0" u="none" strike="noStrike" dirty="0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驱动</a:t>
                      </a:r>
                      <a:r>
                        <a:rPr lang="en-US" sz="900" b="1" i="0" u="none" strike="noStrike" dirty="0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 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5.5-30V</a:t>
                      </a:r>
                      <a:r>
                        <a:rPr lang="zh-CN" altLang="en-US" sz="900" b="1" i="0" u="none" strike="noStrike" dirty="0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耐压</a:t>
                      </a:r>
                      <a:r>
                        <a:rPr lang="en-US" altLang="zh-CN" sz="900" b="1" i="0" u="none" strike="noStrike" dirty="0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</a:t>
                      </a:r>
                      <a:r>
                        <a:rPr lang="en-US" sz="900" b="1" i="0" u="none" strike="noStrike" dirty="0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 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1.5A 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0.04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0.96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1MHz 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PWM/   </a:t>
                      </a:r>
                      <a:r>
                        <a:rPr lang="zh-CN" alt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模拟调光 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内置</a:t>
                      </a:r>
                      <a:r>
                        <a:rPr lang="en-US" sz="900" b="1" i="0" u="none" strike="noStrike" dirty="0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MOS，</a:t>
                      </a:r>
                      <a:r>
                        <a:rPr lang="zh-CN" altLang="en-US" sz="900" b="1" i="0" u="none" strike="noStrike" dirty="0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可调电流，带智能过温保护，低压差无过冲 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SOT89-5/ESOP-8/SOT23-5/                           DFN2X2-6L/DFN2X2-8L/DFN3X3-8L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副标题 11"/>
          <p:cNvSpPr txBox="1"/>
          <p:nvPr>
            <p:custDataLst>
              <p:tags r:id="rId6"/>
            </p:custDataLst>
          </p:nvPr>
        </p:nvSpPr>
        <p:spPr>
          <a:xfrm>
            <a:off x="228600" y="1581150"/>
            <a:ext cx="80772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优点：</a:t>
            </a:r>
            <a:r>
              <a:rPr lang="zh-CN" altLang="en-US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带载电流大：</a:t>
            </a:r>
            <a:r>
              <a:rPr lang="en-US" altLang="zh-CN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1.5A</a:t>
            </a:r>
            <a:r>
              <a:rPr lang="zh-CN" altLang="en-US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；封装种类多，有</a:t>
            </a:r>
            <a:r>
              <a:rPr lang="en-US" altLang="zh-CN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DFN2X2-6L/DFN2X2-8L/DFN3X3-8L </a:t>
            </a:r>
            <a:r>
              <a:rPr lang="zh-CN" altLang="en-US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轻薄封装。</a:t>
            </a:r>
            <a:endParaRPr lang="en-US" altLang="zh-CN" sz="1350" dirty="0" smtClean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应用领域：</a:t>
            </a:r>
            <a:r>
              <a:rPr lang="en-US" altLang="zh-CN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LED</a:t>
            </a:r>
            <a:r>
              <a:rPr lang="zh-CN" altLang="en-US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射灯</a:t>
            </a: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副标题 11"/>
          <p:cNvSpPr txBox="1"/>
          <p:nvPr>
            <p:custDataLst>
              <p:tags r:id="rId7"/>
            </p:custDataLst>
          </p:nvPr>
        </p:nvSpPr>
        <p:spPr>
          <a:xfrm>
            <a:off x="228600" y="3028950"/>
            <a:ext cx="8077200" cy="5956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优点：</a:t>
            </a:r>
            <a:r>
              <a:rPr lang="zh-CN" altLang="en-US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直接替换</a:t>
            </a:r>
            <a:r>
              <a:rPr lang="en-US" altLang="zh-CN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HV9910</a:t>
            </a:r>
            <a:endParaRPr kumimoji="0" lang="en-US" altLang="zh-CN" sz="135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应用领域：</a:t>
            </a:r>
            <a:r>
              <a:rPr lang="en-US" altLang="zh-CN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LED</a:t>
            </a:r>
            <a:r>
              <a:rPr lang="zh-CN" altLang="en-US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日光灯</a:t>
            </a:r>
            <a:r>
              <a:rPr lang="en-US" altLang="zh-CN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/LED</a:t>
            </a:r>
            <a:r>
              <a:rPr lang="zh-CN" altLang="en-US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球泡灯</a:t>
            </a: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3257550" y="100330"/>
            <a:ext cx="412242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信号链</a:t>
            </a: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IC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信号链</a:t>
            </a:r>
            <a:r>
              <a:rPr lang="en-US" altLang="zh-CN" dirty="0" smtClean="0"/>
              <a:t>IC</a:t>
            </a:r>
            <a:endParaRPr lang="zh-CN" alt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81000" y="2800350"/>
          <a:ext cx="8364855" cy="1757695"/>
        </p:xfrm>
        <a:graphic>
          <a:graphicData uri="http://schemas.openxmlformats.org/drawingml/2006/table">
            <a:tbl>
              <a:tblPr/>
              <a:tblGrid>
                <a:gridCol w="560070"/>
                <a:gridCol w="566420"/>
                <a:gridCol w="661670"/>
                <a:gridCol w="435610"/>
                <a:gridCol w="446405"/>
                <a:gridCol w="509905"/>
                <a:gridCol w="569595"/>
                <a:gridCol w="574040"/>
                <a:gridCol w="519430"/>
                <a:gridCol w="2908300"/>
                <a:gridCol w="613410"/>
              </a:tblGrid>
              <a:tr h="353695">
                <a:tc gridSpan="5">
                  <a:txBody>
                    <a:bodyPr/>
                    <a:lstStyle/>
                    <a:p>
                      <a:pPr algn="l" rtl="0" fontAlgn="ctr"/>
                      <a:r>
                        <a:rPr lang="zh-CN" alt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低压低功耗比较器 </a:t>
                      </a:r>
                    </a:p>
                  </a:txBody>
                  <a:tcPr marL="5817" marR="5817" marT="58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 dirty="0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817" marR="5817" marT="58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817" marR="5817" marT="58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817" marR="5817" marT="58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817" marR="5817" marT="58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817" marR="5817" marT="58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817" marR="5817" marT="58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型号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电路类型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工作电压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静态          电流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 </a:t>
                      </a:r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电流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输入</a:t>
                      </a:r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   </a:t>
                      </a:r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失调电压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电压增益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</a:t>
                      </a:r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    </a:t>
                      </a:r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饱和电压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响应时间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特点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封装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LMV331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比较器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1.8-5.5V，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耐压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6.0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40uA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25mA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0.6mV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68V/mV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150mV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30ns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低压低功耗单比较器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IC，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宽共模输入电压范围可达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200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mV，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推挽输出电路，低输入偏置电流：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pA(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典型值），工作温度：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-40℃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to+85℃，ESD(HBM)2KV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SOT23-5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LMV393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比较器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1.8-5.5V，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耐压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6.0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40uA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25mA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0.6mV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68V/mV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150mV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30ns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低压低功耗双比较器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IC，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宽共模输入电压范围可达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200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mV，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推挽输出电路，低输入偏置电流：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pA(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典型值），工作温度：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-40℃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to+85℃，ESD(HBM)2KV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SOP-8/ MSOP-8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副标题 11"/>
          <p:cNvSpPr txBox="1"/>
          <p:nvPr>
            <p:custDataLst>
              <p:tags r:id="rId3"/>
            </p:custDataLst>
          </p:nvPr>
        </p:nvSpPr>
        <p:spPr>
          <a:xfrm>
            <a:off x="950595" y="1885950"/>
            <a:ext cx="7888605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副标题 11"/>
          <p:cNvSpPr txBox="1"/>
          <p:nvPr>
            <p:custDataLst>
              <p:tags r:id="rId4"/>
            </p:custDataLst>
          </p:nvPr>
        </p:nvSpPr>
        <p:spPr>
          <a:xfrm>
            <a:off x="381001" y="4629150"/>
            <a:ext cx="8458200" cy="4375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defTabSz="685800">
              <a:spcBef>
                <a:spcPct val="15000"/>
              </a:spcBef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优点：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LMV393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MSOP8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密脚封装</a:t>
            </a:r>
            <a:endParaRPr lang="en-US" altLang="zh-CN" sz="1400" dirty="0" smtClean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381000" y="819150"/>
          <a:ext cx="8365490" cy="1443855"/>
        </p:xfrm>
        <a:graphic>
          <a:graphicData uri="http://schemas.openxmlformats.org/drawingml/2006/table">
            <a:tbl>
              <a:tblPr/>
              <a:tblGrid>
                <a:gridCol w="679450"/>
                <a:gridCol w="909320"/>
                <a:gridCol w="760095"/>
                <a:gridCol w="639445"/>
                <a:gridCol w="640080"/>
                <a:gridCol w="909320"/>
                <a:gridCol w="679450"/>
                <a:gridCol w="772795"/>
                <a:gridCol w="1106170"/>
                <a:gridCol w="1269365"/>
              </a:tblGrid>
              <a:tr h="363855">
                <a:tc gridSpan="5">
                  <a:txBody>
                    <a:bodyPr/>
                    <a:lstStyle/>
                    <a:p>
                      <a:pPr algn="l" rtl="0" fontAlgn="ctr"/>
                      <a:r>
                        <a:rPr lang="zh-CN" altLang="en-US" sz="14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低压低功耗运放</a:t>
                      </a:r>
                      <a:r>
                        <a:rPr lang="zh-CN" altLang="en-US" sz="1400" b="1" i="0" u="none" strike="noStrike" dirty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7292" marR="7292" marT="72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7292" marR="7292" marT="72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7292" marR="7292" marT="72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7292" marR="7292" marT="72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7292" marR="7292" marT="72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7292" marR="7292" marT="72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型号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电路类型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工作电压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静态电流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电源电流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输入失调电压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电压增益 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共模抑制比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电源电压抑制比 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封装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LMV321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运算放大器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2.1V-5.5V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60uA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23mA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3mV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105dB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80dB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90dB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SOT-25</a:t>
                      </a:r>
                      <a:endParaRPr lang="en-US" sz="95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HM8541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运算放大器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2.1V-5.5V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60uA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23mA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3mV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105dB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80dB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90dB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SOT-25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LMV358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运算放大器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2.1V-5.5V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120uA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23mA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3mV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105dB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80dB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90dB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SOP8/MSOP8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LMV324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运算放大器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2.1V-5.5V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240uA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23mA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3mV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105dB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80dB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90dB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SOP14/TSSOP14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副标题 11"/>
          <p:cNvSpPr txBox="1"/>
          <p:nvPr>
            <p:custDataLst>
              <p:tags r:id="rId6"/>
            </p:custDataLst>
          </p:nvPr>
        </p:nvSpPr>
        <p:spPr>
          <a:xfrm>
            <a:off x="381000" y="2343150"/>
            <a:ext cx="7888605" cy="3727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优点：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LMV358/LMV324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有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MSOP8/TSSOP14 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密脚封装</a:t>
            </a:r>
            <a:endParaRPr lang="en-US" altLang="zh-CN" sz="1400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3257550" y="100330"/>
            <a:ext cx="412242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信号链</a:t>
            </a: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IC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信号链</a:t>
            </a:r>
            <a:r>
              <a:rPr lang="en-US" altLang="zh-CN" dirty="0" smtClean="0"/>
              <a:t>IC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04800" y="895350"/>
          <a:ext cx="8534400" cy="1201915"/>
        </p:xfrm>
        <a:graphic>
          <a:graphicData uri="http://schemas.openxmlformats.org/drawingml/2006/table">
            <a:tbl>
              <a:tblPr/>
              <a:tblGrid>
                <a:gridCol w="617220"/>
                <a:gridCol w="1130300"/>
                <a:gridCol w="621665"/>
                <a:gridCol w="810260"/>
                <a:gridCol w="452755"/>
                <a:gridCol w="476250"/>
                <a:gridCol w="417830"/>
                <a:gridCol w="461010"/>
                <a:gridCol w="436245"/>
                <a:gridCol w="452755"/>
                <a:gridCol w="395605"/>
                <a:gridCol w="570230"/>
                <a:gridCol w="520700"/>
                <a:gridCol w="1171575"/>
              </a:tblGrid>
              <a:tr h="337820">
                <a:tc gridSpan="5">
                  <a:txBody>
                    <a:bodyPr/>
                    <a:lstStyle/>
                    <a:p>
                      <a:pPr algn="l" rtl="0" fontAlgn="ctr"/>
                      <a:r>
                        <a:rPr lang="zh-CN" alt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模拟开关</a:t>
                      </a:r>
                      <a:r>
                        <a:rPr lang="zh-CN" altLang="en-US" sz="1500" b="1" i="0" u="none" strike="noStrike" dirty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5624" marR="5624" marT="56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624" marR="5624" marT="56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624" marR="5624" marT="56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624" marR="5624" marT="56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624" marR="5624" marT="56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624" marR="5624" marT="56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624" marR="5624" marT="56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624" marR="5624" marT="56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624" marR="5624" marT="56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624" marR="5624" marT="56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型号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电路功能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工作电压 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输入电压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静态           电流 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导通              电阻 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开启           延时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关闭             延时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传输           延时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输入               电容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             电容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正弦频率                响应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正弦波              失真度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封装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HM3157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单刀双掷模拟开关</a:t>
                      </a:r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1.65-5.5V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0.25-0.75VCC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10uA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10ohm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7ns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3ns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3ns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2.3pF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6.5pF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250MHz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0.00001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SC70-6/DFN2X2-6L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0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HM3005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双单刀双掷开关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1.8-5.5V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0-VDD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1uA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0.5ohm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16ns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15ns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10ns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380pF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15pF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30MHz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0.0004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MSOP-10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304800" y="2804160"/>
          <a:ext cx="8534400" cy="1211900"/>
        </p:xfrm>
        <a:graphic>
          <a:graphicData uri="http://schemas.openxmlformats.org/drawingml/2006/table">
            <a:tbl>
              <a:tblPr/>
              <a:tblGrid>
                <a:gridCol w="684530"/>
                <a:gridCol w="894715"/>
                <a:gridCol w="766445"/>
                <a:gridCol w="558165"/>
                <a:gridCol w="648335"/>
                <a:gridCol w="543560"/>
                <a:gridCol w="584835"/>
                <a:gridCol w="615315"/>
                <a:gridCol w="1962150"/>
                <a:gridCol w="1276350"/>
              </a:tblGrid>
              <a:tr h="350520">
                <a:tc gridSpan="5">
                  <a:txBody>
                    <a:bodyPr/>
                    <a:lstStyle/>
                    <a:p>
                      <a:pPr algn="l" rtl="0" fontAlgn="ctr"/>
                      <a:r>
                        <a:rPr 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USB</a:t>
                      </a:r>
                      <a:r>
                        <a:rPr lang="zh-CN" alt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限流开关</a:t>
                      </a:r>
                      <a:r>
                        <a:rPr lang="zh-CN" altLang="en-US" sz="1500" b="1" i="0" u="none" strike="noStrike" dirty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7234" marR="7234" marT="72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7234" marR="7234" marT="72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7234" marR="7234" marT="72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 dirty="0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7234" marR="7234" marT="72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 dirty="0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7234" marR="7234" marT="72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7234" marR="7234" marT="72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5445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型号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工作电压</a:t>
                      </a:r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耐压（</a:t>
                      </a: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VIN）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输出最大电流（</a:t>
                      </a: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Iout）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过流保护（</a:t>
                      </a:r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IOCP）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</a:t>
                      </a:r>
                      <a:r>
                        <a:rPr lang="zh-CN" altLang="en-US" sz="900" b="1" i="0" u="none" strike="noStrike" dirty="0" smtClean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阻   （</a:t>
                      </a:r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Rdson）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静态电流（</a:t>
                      </a: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Iq）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截止电流（</a:t>
                      </a: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Isd）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工作结</a:t>
                      </a:r>
                      <a:r>
                        <a:rPr lang="zh-CN" altLang="en-US" sz="900" b="1" i="0" u="none" strike="noStrike" dirty="0" smtClean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温  （</a:t>
                      </a:r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Tj）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特性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封装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234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HM9715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2.5-5.5V/6.0V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2A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2.9A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58mohm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60uA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0.1uA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0--125℃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带过流指示，带过温保护，带过流保护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SOT23-5</a:t>
                      </a:r>
                      <a:r>
                        <a:rPr 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/DFN2X2-6L</a:t>
                      </a:r>
                      <a:endParaRPr 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9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HM9708A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1.1-5.5V/6.0V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1.5A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85mohm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6nA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2nA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-40--85℃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超低功耗，带使能端，带输出放电功能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SOT23-5</a:t>
                      </a:r>
                      <a:r>
                        <a:rPr 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/DFN2X2-6L</a:t>
                      </a:r>
                      <a:endParaRPr 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副标题 11"/>
          <p:cNvSpPr txBox="1"/>
          <p:nvPr>
            <p:custDataLst>
              <p:tags r:id="rId4"/>
            </p:custDataLst>
          </p:nvPr>
        </p:nvSpPr>
        <p:spPr>
          <a:xfrm>
            <a:off x="304800" y="2190750"/>
            <a:ext cx="7888605" cy="442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优点：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HM3157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DFN2X2-6L 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轻薄封装</a:t>
            </a:r>
            <a:endParaRPr lang="en-US" altLang="zh-CN" sz="1400" dirty="0" smtClean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副标题 11"/>
          <p:cNvSpPr txBox="1"/>
          <p:nvPr>
            <p:custDataLst>
              <p:tags r:id="rId5"/>
            </p:custDataLst>
          </p:nvPr>
        </p:nvSpPr>
        <p:spPr>
          <a:xfrm>
            <a:off x="304801" y="4095750"/>
            <a:ext cx="8534400" cy="5245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优点：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DFN2X2-6L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轻薄封装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3257550" y="100330"/>
            <a:ext cx="412242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信号链</a:t>
            </a: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IC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6934200" y="1598098"/>
            <a:ext cx="1524000" cy="1102712"/>
          </a:xfrm>
        </p:spPr>
        <p:txBody>
          <a:bodyPr/>
          <a:lstStyle/>
          <a:p>
            <a:r>
              <a:rPr lang="zh-CN" altLang="en-US" dirty="0" smtClean="0"/>
              <a:t>信号链</a:t>
            </a:r>
            <a:r>
              <a:rPr lang="en-US" altLang="zh-CN" dirty="0" smtClean="0"/>
              <a:t>IC</a:t>
            </a:r>
            <a:endParaRPr lang="zh-CN" alt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04800" y="2190750"/>
          <a:ext cx="8458200" cy="917109"/>
        </p:xfrm>
        <a:graphic>
          <a:graphicData uri="http://schemas.openxmlformats.org/drawingml/2006/table">
            <a:tbl>
              <a:tblPr/>
              <a:tblGrid>
                <a:gridCol w="897255"/>
                <a:gridCol w="478155"/>
                <a:gridCol w="719455"/>
                <a:gridCol w="701675"/>
                <a:gridCol w="737235"/>
                <a:gridCol w="2303780"/>
                <a:gridCol w="348615"/>
                <a:gridCol w="480158"/>
                <a:gridCol w="803272"/>
                <a:gridCol w="536575"/>
                <a:gridCol w="452025"/>
              </a:tblGrid>
              <a:tr h="323850">
                <a:tc gridSpan="5">
                  <a:txBody>
                    <a:bodyPr/>
                    <a:lstStyle/>
                    <a:p>
                      <a:pPr algn="l" rtl="0" fontAlgn="ctr"/>
                      <a:r>
                        <a:rPr lang="zh-CN" altLang="en-US" sz="14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低电压检测</a:t>
                      </a:r>
                      <a:r>
                        <a:rPr lang="en-US" altLang="zh-CN" sz="14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4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复位</a:t>
                      </a:r>
                      <a:r>
                        <a:rPr lang="en-US" altLang="zh-CN" sz="14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 </a:t>
                      </a:r>
                      <a:r>
                        <a:rPr lang="en-US" altLang="zh-CN" sz="140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</a:t>
                      </a:r>
                    </a:p>
                  </a:txBody>
                  <a:tcPr marL="6927" marR="6927" marT="69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927" marR="6927" marT="69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927" marR="6927" marT="69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927" marR="6927" marT="69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927" marR="6927" marT="69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927" marR="6927" marT="69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927" marR="6927" marT="69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型号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电路类型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最大输出电流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最大输入电压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最大输入耐压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检测电压范围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精度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静态电流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输出形式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迟滞电压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封装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2533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HM61C/NXX2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LVD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3mA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8V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10V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1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0.9/1.0/1.1/1.2/1.5/1.8/2.0/2.1/2.2/2.4/2.5/2.7/2.8/3.0/3.3/3.5/3.6/3.9/4.2/4.4/4.5/5.0V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0.02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2uA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CMOS/N</a:t>
                      </a:r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沟道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0.04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SOT-23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副标题 11"/>
          <p:cNvSpPr txBox="1"/>
          <p:nvPr>
            <p:custDataLst>
              <p:tags r:id="rId3"/>
            </p:custDataLst>
          </p:nvPr>
        </p:nvSpPr>
        <p:spPr>
          <a:xfrm>
            <a:off x="762000" y="1352550"/>
            <a:ext cx="7888605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副标题 11"/>
          <p:cNvSpPr txBox="1"/>
          <p:nvPr>
            <p:custDataLst>
              <p:tags r:id="rId4"/>
            </p:custDataLst>
          </p:nvPr>
        </p:nvSpPr>
        <p:spPr>
          <a:xfrm>
            <a:off x="304800" y="3181350"/>
            <a:ext cx="7888605" cy="4718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优点：</a:t>
            </a:r>
            <a:r>
              <a:rPr lang="zh-CN" altLang="en-US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检测电压</a:t>
            </a:r>
            <a:r>
              <a:rPr lang="en-US" altLang="zh-CN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复位电压国内最全</a:t>
            </a:r>
            <a:endParaRPr kumimoji="0" lang="en-US" altLang="zh-CN" sz="135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304800" y="3562350"/>
          <a:ext cx="8457565" cy="949325"/>
        </p:xfrm>
        <a:graphic>
          <a:graphicData uri="http://schemas.openxmlformats.org/drawingml/2006/table">
            <a:tbl>
              <a:tblPr/>
              <a:tblGrid>
                <a:gridCol w="736600"/>
                <a:gridCol w="855980"/>
                <a:gridCol w="725805"/>
                <a:gridCol w="693420"/>
                <a:gridCol w="693420"/>
                <a:gridCol w="693420"/>
                <a:gridCol w="693420"/>
                <a:gridCol w="750570"/>
                <a:gridCol w="1098550"/>
                <a:gridCol w="1516380"/>
              </a:tblGrid>
              <a:tr h="316230">
                <a:tc gridSpan="5"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RS232</a:t>
                      </a:r>
                      <a:r>
                        <a:rPr lang="zh-CN" altLang="en-US" sz="14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接口</a:t>
                      </a:r>
                      <a:r>
                        <a:rPr lang="zh-CN" altLang="en-US" sz="1500" b="1" i="0" u="none" strike="noStrike" dirty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7815" marR="7815" marT="7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7815" marR="7815" marT="7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7815" marR="7815" marT="7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7815" marR="7815" marT="7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7815" marR="7815" marT="7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7815" marR="7815" marT="7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185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型号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电路类型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工作电压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静电保护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接口方式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工作方式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输出方式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传输速率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特性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封装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2114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HM232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RS232</a:t>
                      </a:r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接口 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4.5-5.5V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15KV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RS232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全双工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三态输出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140Kbps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SOP-16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4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HM3232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RS233</a:t>
                      </a:r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接口 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3.0-5.5V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15KV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RS232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全双工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三态输出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140Kbps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低功耗</a:t>
                      </a:r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HM232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SOP-16/TSSOP-16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副标题 11"/>
          <p:cNvSpPr txBox="1"/>
          <p:nvPr>
            <p:custDataLst>
              <p:tags r:id="rId6"/>
            </p:custDataLst>
          </p:nvPr>
        </p:nvSpPr>
        <p:spPr>
          <a:xfrm>
            <a:off x="304800" y="4527550"/>
            <a:ext cx="8244205" cy="425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优点：</a:t>
            </a:r>
            <a:r>
              <a:rPr lang="zh-CN" altLang="en-US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军工级别</a:t>
            </a:r>
            <a:endParaRPr kumimoji="0" lang="en-US" altLang="zh-CN" sz="135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304800" y="819150"/>
          <a:ext cx="8473440" cy="779145"/>
        </p:xfrm>
        <a:graphic>
          <a:graphicData uri="http://schemas.openxmlformats.org/drawingml/2006/table">
            <a:tbl>
              <a:tblPr/>
              <a:tblGrid>
                <a:gridCol w="732790"/>
                <a:gridCol w="1134745"/>
                <a:gridCol w="819785"/>
                <a:gridCol w="638810"/>
                <a:gridCol w="793750"/>
                <a:gridCol w="1021715"/>
                <a:gridCol w="652145"/>
                <a:gridCol w="685800"/>
                <a:gridCol w="952500"/>
                <a:gridCol w="1041400"/>
              </a:tblGrid>
              <a:tr h="335280">
                <a:tc gridSpan="5">
                  <a:txBody>
                    <a:bodyPr/>
                    <a:lstStyle/>
                    <a:p>
                      <a:pPr algn="l" rtl="0" fontAlgn="ctr"/>
                      <a:r>
                        <a:rPr lang="zh-CN" altLang="en-US" sz="14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实时时钟日</a:t>
                      </a:r>
                      <a:r>
                        <a:rPr lang="zh-CN" altLang="en-US" sz="140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历</a:t>
                      </a:r>
                      <a:r>
                        <a:rPr lang="en-US" altLang="zh-CN" sz="140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</a:t>
                      </a:r>
                      <a:r>
                        <a:rPr lang="zh-CN" altLang="en-US" sz="1500" b="1" i="0" u="none" strike="noStrike" dirty="0" smtClean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zh-CN" altLang="en-US" sz="1500" b="1" i="0" u="none" strike="noStrike" dirty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762" marR="7762" marT="77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7762" marR="7762" marT="77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7762" marR="7762" marT="77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7762" marR="7762" marT="77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7762" marR="7762" marT="77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7762" marR="7762" marT="77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52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型号</a:t>
                      </a:r>
                    </a:p>
                  </a:txBody>
                  <a:tcPr marL="7762" marR="7762" marT="7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电路类型</a:t>
                      </a:r>
                    </a:p>
                  </a:txBody>
                  <a:tcPr marL="7762" marR="7762" marT="7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工作电压</a:t>
                      </a:r>
                    </a:p>
                  </a:txBody>
                  <a:tcPr marL="7762" marR="7762" marT="7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工作电流</a:t>
                      </a:r>
                    </a:p>
                  </a:txBody>
                  <a:tcPr marL="7762" marR="7762" marT="7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晶振频率</a:t>
                      </a:r>
                    </a:p>
                  </a:txBody>
                  <a:tcPr marL="7762" marR="7762" marT="7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最大工作时钟频率</a:t>
                      </a:r>
                    </a:p>
                  </a:txBody>
                  <a:tcPr marL="7762" marR="7762" marT="7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RAM</a:t>
                      </a:r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空间</a:t>
                      </a:r>
                    </a:p>
                  </a:txBody>
                  <a:tcPr marL="7762" marR="7762" marT="7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</a:t>
                      </a:r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接口</a:t>
                      </a:r>
                    </a:p>
                  </a:txBody>
                  <a:tcPr marL="7762" marR="7762" marT="7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工作温度范围</a:t>
                      </a:r>
                    </a:p>
                  </a:txBody>
                  <a:tcPr marL="7762" marR="7762" marT="7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封装</a:t>
                      </a:r>
                    </a:p>
                  </a:txBody>
                  <a:tcPr marL="7762" marR="7762" marT="7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22034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HM8563</a:t>
                      </a:r>
                    </a:p>
                  </a:txBody>
                  <a:tcPr marL="7762" marR="7762" marT="7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实时时钟日历</a:t>
                      </a:r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</a:t>
                      </a:r>
                    </a:p>
                  </a:txBody>
                  <a:tcPr marL="7762" marR="7762" marT="7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1.8V-5.5V</a:t>
                      </a:r>
                    </a:p>
                  </a:txBody>
                  <a:tcPr marL="7762" marR="7762" marT="7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800uA</a:t>
                      </a:r>
                    </a:p>
                  </a:txBody>
                  <a:tcPr marL="7762" marR="7762" marT="7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32.768KHz</a:t>
                      </a:r>
                    </a:p>
                  </a:txBody>
                  <a:tcPr marL="7762" marR="7762" marT="7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400KHz</a:t>
                      </a:r>
                    </a:p>
                  </a:txBody>
                  <a:tcPr marL="7762" marR="7762" marT="7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16*8</a:t>
                      </a:r>
                    </a:p>
                  </a:txBody>
                  <a:tcPr marL="7762" marR="7762" marT="7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I2C</a:t>
                      </a:r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接口</a:t>
                      </a:r>
                    </a:p>
                  </a:txBody>
                  <a:tcPr marL="7762" marR="7762" marT="7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-40</a:t>
                      </a:r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～</a:t>
                      </a:r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85</a:t>
                      </a:r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度</a:t>
                      </a:r>
                    </a:p>
                  </a:txBody>
                  <a:tcPr marL="7762" marR="7762" marT="7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SOP8/MSOP8</a:t>
                      </a:r>
                    </a:p>
                  </a:txBody>
                  <a:tcPr marL="7762" marR="7762" marT="7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副标题 11"/>
          <p:cNvSpPr txBox="1"/>
          <p:nvPr>
            <p:custDataLst>
              <p:tags r:id="rId8"/>
            </p:custDataLst>
          </p:nvPr>
        </p:nvSpPr>
        <p:spPr>
          <a:xfrm>
            <a:off x="279400" y="1631950"/>
            <a:ext cx="7888605" cy="4718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优点：</a:t>
            </a:r>
            <a:r>
              <a:rPr lang="zh-CN" altLang="en-US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直接替换</a:t>
            </a:r>
            <a:r>
              <a:rPr lang="en-US" altLang="zh-CN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PCF8563</a:t>
            </a:r>
            <a:r>
              <a:rPr lang="zh-CN" altLang="en-US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，价格便宜</a:t>
            </a:r>
            <a:endParaRPr lang="en-US" altLang="en-US" sz="1350" dirty="0" smtClean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3257550" y="100330"/>
            <a:ext cx="412242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信号链</a:t>
            </a: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IC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信号链</a:t>
            </a:r>
            <a:r>
              <a:rPr lang="en-US" altLang="zh-CN" dirty="0" smtClean="0"/>
              <a:t>IC</a:t>
            </a:r>
            <a:endParaRPr lang="zh-CN" altLang="en-US" dirty="0"/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04800" y="3105150"/>
          <a:ext cx="8534401" cy="1113402"/>
        </p:xfrm>
        <a:graphic>
          <a:graphicData uri="http://schemas.openxmlformats.org/drawingml/2006/table">
            <a:tbl>
              <a:tblPr/>
              <a:tblGrid>
                <a:gridCol w="489078"/>
                <a:gridCol w="630366"/>
                <a:gridCol w="445603"/>
                <a:gridCol w="445603"/>
                <a:gridCol w="741768"/>
                <a:gridCol w="521682"/>
                <a:gridCol w="521682"/>
                <a:gridCol w="3900418"/>
                <a:gridCol w="838201"/>
              </a:tblGrid>
              <a:tr h="357402">
                <a:tc gridSpan="5">
                  <a:txBody>
                    <a:bodyPr/>
                    <a:lstStyle/>
                    <a:p>
                      <a:pPr algn="l" rtl="0" fontAlgn="ctr"/>
                      <a:r>
                        <a:rPr lang="zh-CN" altLang="en-US" sz="1500" b="1" i="0" u="none" strike="noStrike" dirty="0">
                          <a:solidFill>
                            <a:schemeClr val="bg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单极性低功耗霍尔</a:t>
                      </a:r>
                      <a:r>
                        <a:rPr lang="zh-CN" altLang="en-US" sz="1500" b="1" i="0" u="none" strike="noStrike" dirty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5824" marR="5824" marT="582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rtl="0" fontAlgn="ctr"/>
                      <a:r>
                        <a:rPr lang="zh-CN" altLang="en-US" sz="900" b="1" i="0" u="none" strike="noStrike" dirty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824" marR="5824" marT="582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252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型号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电路类型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工作点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释放点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输入电压范围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静态电流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工作频率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特征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封装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504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HM465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单极性霍尔 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±30Gs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±20Gs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2.5-5.5V</a:t>
                      </a:r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耐压</a:t>
                      </a:r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6.0</a:t>
                      </a:r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5uA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10Hz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低功耗高灵敏单极性霍尔开关</a:t>
                      </a: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IC，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采用</a:t>
                      </a: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CMOS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工艺设计生产，温度稳定性好、抗应力强、灵敏度高，单极性的输出开关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北极敏感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CMOS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推挽输出，适合微功耗电池供电应用，可应用于</a:t>
                      </a: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TWS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蓝牙耳机充电盒翻盖应用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SOT23-3L/             DFN1X1-4L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副标题 11"/>
          <p:cNvSpPr txBox="1"/>
          <p:nvPr>
            <p:custDataLst>
              <p:tags r:id="rId3"/>
            </p:custDataLst>
          </p:nvPr>
        </p:nvSpPr>
        <p:spPr>
          <a:xfrm>
            <a:off x="304800" y="4248150"/>
            <a:ext cx="7888605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defTabSz="685800">
              <a:spcBef>
                <a:spcPct val="15000"/>
              </a:spcBef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优点：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DFN1X1-4L 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轻薄封装，国内独创</a:t>
            </a:r>
            <a:endParaRPr lang="en-US" altLang="zh-CN" sz="1400" dirty="0" smtClean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应用领域：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TWS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蓝牙耳机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304800" y="971550"/>
          <a:ext cx="8534401" cy="1401402"/>
        </p:xfrm>
        <a:graphic>
          <a:graphicData uri="http://schemas.openxmlformats.org/drawingml/2006/table">
            <a:tbl>
              <a:tblPr/>
              <a:tblGrid>
                <a:gridCol w="489078"/>
                <a:gridCol w="630366"/>
                <a:gridCol w="445603"/>
                <a:gridCol w="445603"/>
                <a:gridCol w="741768"/>
                <a:gridCol w="521335"/>
                <a:gridCol w="522029"/>
                <a:gridCol w="3900418"/>
                <a:gridCol w="838201"/>
              </a:tblGrid>
              <a:tr h="357402">
                <a:tc gridSpan="5">
                  <a:txBody>
                    <a:bodyPr/>
                    <a:lstStyle/>
                    <a:p>
                      <a:pPr algn="l" rtl="0" fontAlgn="ctr"/>
                      <a:r>
                        <a:rPr lang="zh-CN" altLang="en-US" sz="1500" b="1" i="0" u="none" strike="noStrike" dirty="0">
                          <a:solidFill>
                            <a:schemeClr val="bg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全极性低功耗霍尔</a:t>
                      </a:r>
                      <a:r>
                        <a:rPr lang="zh-CN" altLang="en-US" sz="1500" b="1" i="0" u="none" strike="noStrike" dirty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5824" marR="5824" marT="58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824" marR="5824" marT="58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824" marR="5824" marT="58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824" marR="5824" marT="58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824" marR="5824" marT="58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型号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电路类型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工作点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释放点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输入电压范围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静态电流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工作频率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特征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封装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HM462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全极性霍尔 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±35Gs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±20Gs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2.5-5.5V，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耐压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6.0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5uA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10Hz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低功耗高灵敏全极性霍尔开关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IC，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采用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CMOS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工艺设计生产，温度稳定性好、抗应力强、灵敏度高，全极性的输出开关，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CMOS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推挽输出，适合微功耗电池供电应用，适合电池供电的接近开关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低功耗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)/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小家电开关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消毒盒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榨汁机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音乐盒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小风扇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补水仪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直发器卷发器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磁吸耳机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智能手环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计数器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速度传感器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位置传感器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旋转传感器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安全关键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水表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无线充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等产品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SOT23-3L/       DFN1X1-4L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副标题 11"/>
          <p:cNvSpPr txBox="1"/>
          <p:nvPr>
            <p:custDataLst>
              <p:tags r:id="rId5"/>
            </p:custDataLst>
          </p:nvPr>
        </p:nvSpPr>
        <p:spPr>
          <a:xfrm>
            <a:off x="304800" y="2419350"/>
            <a:ext cx="7888605" cy="41846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优点：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DFN1X1-4L 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轻薄封装，国内独创</a:t>
            </a:r>
            <a:endParaRPr lang="en-US" altLang="zh-CN" sz="1400" dirty="0" smtClean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spcBef>
                <a:spcPct val="15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应用领域：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小家电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智能手环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直发器卷发器等产品</a:t>
            </a:r>
            <a:endParaRPr lang="en-US" altLang="zh-CN" sz="1400" dirty="0" smtClean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3257550" y="100330"/>
            <a:ext cx="412242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AC-DC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AC-DC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28600" y="895350"/>
          <a:ext cx="8610598" cy="1486385"/>
        </p:xfrm>
        <a:graphic>
          <a:graphicData uri="http://schemas.openxmlformats.org/drawingml/2006/table">
            <a:tbl>
              <a:tblPr/>
              <a:tblGrid>
                <a:gridCol w="617638"/>
                <a:gridCol w="641858"/>
                <a:gridCol w="581306"/>
                <a:gridCol w="920402"/>
                <a:gridCol w="653969"/>
                <a:gridCol w="363316"/>
                <a:gridCol w="581306"/>
                <a:gridCol w="1223166"/>
                <a:gridCol w="2591658"/>
                <a:gridCol w="435979"/>
              </a:tblGrid>
              <a:tr h="360045">
                <a:tc gridSpan="5">
                  <a:txBody>
                    <a:bodyPr/>
                    <a:lstStyle/>
                    <a:p>
                      <a:pPr algn="l" rtl="0" fontAlgn="ctr"/>
                      <a:r>
                        <a:rPr lang="zh-CN" alt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非隔离降压</a:t>
                      </a:r>
                      <a:r>
                        <a:rPr 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IC(</a:t>
                      </a:r>
                      <a:r>
                        <a:rPr lang="zh-CN" alt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小家电电源</a:t>
                      </a:r>
                      <a:r>
                        <a:rPr 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IC)</a:t>
                      </a:r>
                      <a:r>
                        <a:rPr lang="en-US" sz="1500" b="1" i="0" u="none" strike="noStrike" dirty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6430" marR="6430" marT="64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430" marR="6430" marT="64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430" marR="6430" marT="64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430" marR="6430" marT="64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430" marR="6430" marT="64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430" marR="6430" marT="64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型号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          电流范围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输出功率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输入                      电压范围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           电压范围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精度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待机功耗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振荡频率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特征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封装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3651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HM2740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200mA-400mA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10W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85-266VAC，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直流耐压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650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可调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/12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缺省值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0.02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50mW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无固定工作频率， 随负载变化自动调整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软启动，带保护功能：过载保护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逐周期限流保护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输出过压保护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输入过压保护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低压锁定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SOP8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1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HM2741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350mA-700mA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10W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85-266VAC，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直流耐压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650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可调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/12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缺省值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0.02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50mW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无固定工作频率， 随负载变化自动调整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软启动，带保护功能：过载保护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逐周期限流保护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输出过压保护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输入过压保护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低压锁定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SOP8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副标题 11"/>
          <p:cNvSpPr txBox="1"/>
          <p:nvPr>
            <p:custDataLst>
              <p:tags r:id="rId3"/>
            </p:custDataLst>
          </p:nvPr>
        </p:nvSpPr>
        <p:spPr>
          <a:xfrm>
            <a:off x="762000" y="2038350"/>
            <a:ext cx="7888605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副标题 11"/>
          <p:cNvSpPr txBox="1"/>
          <p:nvPr>
            <p:custDataLst>
              <p:tags r:id="rId4"/>
            </p:custDataLst>
          </p:nvPr>
        </p:nvSpPr>
        <p:spPr>
          <a:xfrm>
            <a:off x="762000" y="2343150"/>
            <a:ext cx="7888605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228600" y="3181350"/>
          <a:ext cx="8610600" cy="1259205"/>
        </p:xfrm>
        <a:graphic>
          <a:graphicData uri="http://schemas.openxmlformats.org/drawingml/2006/table">
            <a:tbl>
              <a:tblPr/>
              <a:tblGrid>
                <a:gridCol w="861060"/>
                <a:gridCol w="753745"/>
                <a:gridCol w="753110"/>
                <a:gridCol w="967740"/>
                <a:gridCol w="697865"/>
                <a:gridCol w="543560"/>
                <a:gridCol w="620395"/>
                <a:gridCol w="775335"/>
                <a:gridCol w="621030"/>
                <a:gridCol w="697865"/>
                <a:gridCol w="565785"/>
                <a:gridCol w="753110"/>
              </a:tblGrid>
              <a:tr h="356870">
                <a:tc gridSpan="5">
                  <a:txBody>
                    <a:bodyPr/>
                    <a:lstStyle/>
                    <a:p>
                      <a:pPr algn="l" rtl="0" fontAlgn="ctr"/>
                      <a:r>
                        <a:rPr lang="zh-CN" alt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恒压恒流控制</a:t>
                      </a:r>
                      <a:r>
                        <a:rPr lang="en-US" sz="150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</a:t>
                      </a:r>
                    </a:p>
                  </a:txBody>
                  <a:tcPr marL="6655" marR="6655" marT="665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655" marR="6655" marT="665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655" marR="6655" marT="665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655" marR="6655" marT="665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655" marR="6655" marT="665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655" marR="6655" marT="665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655" marR="6655" marT="665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655" marR="6655" marT="665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43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型号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工作电压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静态电流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输出电流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输入                失调电压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</a:t>
                      </a:r>
                      <a:r>
                        <a:rPr lang="zh-CN" altLang="en-US" sz="950" b="1" i="0" u="none" strike="noStrike" dirty="0" smtClean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压增</a:t>
                      </a:r>
                      <a:r>
                        <a:rPr lang="zh-CN" altLang="en-US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益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共模             抑制比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电源电压          抑制比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参考                    电压值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参考               电压精度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</a:t>
                      </a:r>
                      <a:r>
                        <a:rPr lang="zh-CN" altLang="en-US" sz="950" b="1" i="0" u="none" strike="noStrike" dirty="0" smtClean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           电</a:t>
                      </a:r>
                      <a:r>
                        <a:rPr lang="zh-CN" altLang="en-US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流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封装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2552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HM4313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2.5-12V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1.2mA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27mA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0.2V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1.21V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SOT23-6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6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HM4310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36V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或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±18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0.2mA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40mA/-20mA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3mV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90dB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100dB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90dB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2.50V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0.004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80mA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SOP8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副标题 11"/>
          <p:cNvSpPr txBox="1"/>
          <p:nvPr>
            <p:custDataLst>
              <p:tags r:id="rId6"/>
            </p:custDataLst>
          </p:nvPr>
        </p:nvSpPr>
        <p:spPr>
          <a:xfrm>
            <a:off x="228600" y="4552950"/>
            <a:ext cx="7888605" cy="428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应用领域：</a:t>
            </a:r>
            <a:r>
              <a:rPr lang="zh-CN" altLang="en-US" sz="140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开关电源</a:t>
            </a:r>
            <a:r>
              <a:rPr lang="en-US" altLang="zh-CN" sz="140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充电器</a:t>
            </a:r>
            <a:r>
              <a:rPr lang="en-US" altLang="zh-CN" sz="140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适配器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副标题 11"/>
          <p:cNvSpPr txBox="1"/>
          <p:nvPr>
            <p:custDataLst>
              <p:tags r:id="rId7"/>
            </p:custDataLst>
          </p:nvPr>
        </p:nvSpPr>
        <p:spPr>
          <a:xfrm>
            <a:off x="228600" y="2470150"/>
            <a:ext cx="7939405" cy="428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应用领域：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小家电电源板</a:t>
            </a:r>
            <a:endParaRPr lang="en-US" altLang="en-US" sz="140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3257550" y="100330"/>
            <a:ext cx="412242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电机驱动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电机驱动</a:t>
            </a:r>
            <a:endParaRPr lang="zh-CN" alt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04800" y="819150"/>
          <a:ext cx="8524875" cy="1172845"/>
        </p:xfrm>
        <a:graphic>
          <a:graphicData uri="http://schemas.openxmlformats.org/drawingml/2006/table">
            <a:tbl>
              <a:tblPr/>
              <a:tblGrid>
                <a:gridCol w="648970"/>
                <a:gridCol w="587375"/>
                <a:gridCol w="615315"/>
                <a:gridCol w="759460"/>
                <a:gridCol w="516255"/>
                <a:gridCol w="697230"/>
                <a:gridCol w="4137025"/>
                <a:gridCol w="563245"/>
              </a:tblGrid>
              <a:tr h="366395">
                <a:tc gridSpan="6">
                  <a:txBody>
                    <a:bodyPr/>
                    <a:lstStyle/>
                    <a:p>
                      <a:pPr algn="l" rtl="0" fontAlgn="ctr"/>
                      <a:r>
                        <a:rPr lang="zh-CN" alt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直流有刷马达正反转驱动</a:t>
                      </a:r>
                      <a:r>
                        <a:rPr 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</a:t>
                      </a:r>
                    </a:p>
                  </a:txBody>
                  <a:tcPr marL="6569" marR="6569" marT="65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b="1" i="0" u="none" strike="noStrike">
                          <a:solidFill>
                            <a:srgbClr val="014650"/>
                          </a:solidFill>
                          <a:latin typeface="宋体" panose="02010600030101010101" pitchFamily="2" charset="-122"/>
                        </a:rPr>
                        <a:t>　</a:t>
                      </a:r>
                    </a:p>
                  </a:txBody>
                  <a:tcPr marL="6569" marR="6569" marT="65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b="1" i="0" u="none" strike="noStrike">
                          <a:solidFill>
                            <a:srgbClr val="014650"/>
                          </a:solidFill>
                          <a:latin typeface="宋体" panose="02010600030101010101" pitchFamily="2" charset="-122"/>
                        </a:rPr>
                        <a:t>　</a:t>
                      </a:r>
                    </a:p>
                  </a:txBody>
                  <a:tcPr marL="6569" marR="6569" marT="65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型号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电路类型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输入          电压范围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持续电流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温</a:t>
                      </a:r>
                      <a:r>
                        <a:rPr lang="zh-CN" altLang="en-US" sz="950" b="1" i="0" u="none" strike="noStrike" dirty="0" smtClean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度保</a:t>
                      </a:r>
                      <a:r>
                        <a:rPr lang="zh-CN" altLang="en-US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护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             温度范围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特征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封装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L9110/E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马达驱动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2.5-12V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0.8A，  </a:t>
                      </a:r>
                      <a:r>
                        <a:rPr lang="en-US" sz="95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峰值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1.5-2</a:t>
                      </a:r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-20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到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85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度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输出具有正转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反转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高阻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刹车四种状态输出，输出内置钳位二极管，适用于感性负载；</a:t>
                      </a:r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TTL/CMOS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输出电平兼容，可直接连</a:t>
                      </a:r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MCU；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控制和驱动集成于单片</a:t>
                      </a:r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之中；具备管脚高压保护功能；具有过温保护功能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SOP8/ ESOP8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副标题 11"/>
          <p:cNvSpPr txBox="1"/>
          <p:nvPr>
            <p:custDataLst>
              <p:tags r:id="rId3"/>
            </p:custDataLst>
          </p:nvPr>
        </p:nvSpPr>
        <p:spPr>
          <a:xfrm>
            <a:off x="304800" y="2038350"/>
            <a:ext cx="7888605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优点：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带四种输出状态；有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ESOP8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封装，散热更好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性能更佳，国内独创。</a:t>
            </a:r>
            <a:endParaRPr lang="en-US" altLang="zh-CN" sz="1400" dirty="0" smtClean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应用领域：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小家电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智能门锁等带电机驱动产品。</a:t>
            </a:r>
            <a:endParaRPr lang="en-US" altLang="zh-CN" sz="140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304800" y="2724150"/>
          <a:ext cx="8504555" cy="1828922"/>
        </p:xfrm>
        <a:graphic>
          <a:graphicData uri="http://schemas.openxmlformats.org/drawingml/2006/table">
            <a:tbl>
              <a:tblPr/>
              <a:tblGrid>
                <a:gridCol w="668020"/>
                <a:gridCol w="884555"/>
                <a:gridCol w="488315"/>
                <a:gridCol w="417830"/>
                <a:gridCol w="416560"/>
                <a:gridCol w="346075"/>
                <a:gridCol w="393065"/>
                <a:gridCol w="464820"/>
                <a:gridCol w="465455"/>
                <a:gridCol w="464820"/>
                <a:gridCol w="691515"/>
                <a:gridCol w="446405"/>
                <a:gridCol w="2357120"/>
              </a:tblGrid>
              <a:tr h="344170">
                <a:tc gridSpan="8">
                  <a:txBody>
                    <a:bodyPr/>
                    <a:lstStyle/>
                    <a:p>
                      <a:pPr algn="l" rtl="0" fontAlgn="ctr"/>
                      <a:r>
                        <a:rPr 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MOS</a:t>
                      </a:r>
                      <a:r>
                        <a:rPr lang="zh-CN" alt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管</a:t>
                      </a:r>
                      <a:r>
                        <a:rPr lang="en-US" altLang="zh-CN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IGBT </a:t>
                      </a:r>
                      <a:r>
                        <a:rPr lang="zh-CN" alt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栅极驱动</a:t>
                      </a:r>
                      <a:r>
                        <a:rPr 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</a:t>
                      </a:r>
                    </a:p>
                  </a:txBody>
                  <a:tcPr marL="6412" marR="6412" marT="64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412" marR="6412" marT="64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412" marR="6412" marT="64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412" marR="6412" marT="64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412" marR="6412" marT="64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412" marR="6412" marT="64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型号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工作电压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静态    电流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I/O</a:t>
                      </a:r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拉   电流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I/O</a:t>
                      </a:r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灌 电流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上升    时间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下降     时间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开延时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关延时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死区    时间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             温度范围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封装 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特性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HM2101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8V-20V/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高端  工作电压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600</a:t>
                      </a:r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50uA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1A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1A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30nS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30nS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110nS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120nS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120nS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-40-125℃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SOP-8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支持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3.3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V/5.0V/15V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逻辑电压，内置欠压保护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死区控制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防闭锁直通，输入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输出同相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HM2101K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6V-20V/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高端  工作电压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250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160uA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1.2A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1.5A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50nS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40nS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150nS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140nS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200nS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-40-125℃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SOP-8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支持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3.3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V/5.0V/15V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逻辑电压，内置欠压保护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死区控制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防闭锁直通，输入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输出同相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HM2103K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6V-20V/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高端  工作电压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250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160uA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1.2A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1.5A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50nS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40nS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150nS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140nS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200nS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-40-125℃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SOP-8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支持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3.3</a:t>
                      </a:r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V/5.0V/15V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逻辑电压，内置欠压保护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死区控制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防闭锁直通，高端输入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输出同相，低端输入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输出反相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副标题 11"/>
          <p:cNvSpPr txBox="1"/>
          <p:nvPr>
            <p:custDataLst>
              <p:tags r:id="rId5"/>
            </p:custDataLst>
          </p:nvPr>
        </p:nvSpPr>
        <p:spPr>
          <a:xfrm>
            <a:off x="304801" y="4629150"/>
            <a:ext cx="8229600" cy="462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应用领域：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电动车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平衡车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滑板车等带电机驱动产品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28373" y="2057760"/>
            <a:ext cx="2895688" cy="684813"/>
          </a:xfrm>
          <a:prstGeom prst="rect">
            <a:avLst/>
          </a:prstGeom>
          <a:noFill/>
        </p:spPr>
        <p:txBody>
          <a:bodyPr wrap="none" lIns="68591" tIns="34295" rIns="68591" bIns="34295">
            <a:spAutoFit/>
          </a:bodyPr>
          <a:lstStyle/>
          <a:p>
            <a:pPr algn="ctr"/>
            <a:r>
              <a:rPr lang="zh-CN" altLang="en-US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</a:rPr>
              <a:t>感谢观看！</a:t>
            </a: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457200" y="890409"/>
            <a:ext cx="8439150" cy="36625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TW" altLang="zh-CN" sz="3200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公司介绍</a:t>
            </a:r>
            <a:r>
              <a:rPr lang="zh-CN" altLang="zh-CN" sz="2000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/>
            </a:r>
            <a:br>
              <a:rPr lang="zh-CN" altLang="zh-CN" sz="2000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en-US" altLang="zh-CN" sz="2000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</a:t>
            </a:r>
            <a:r>
              <a:rPr lang="zh-CN" altLang="zh-CN" sz="2000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/>
            </a:r>
            <a:br>
              <a:rPr lang="zh-CN" altLang="zh-CN" sz="2000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深圳市虹茂半导体有限公司 是国内电源管理芯片</a:t>
            </a:r>
            <a:r>
              <a:rPr lang="en-US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信号链芯片 领先的设计与销售企业，专业从事各种电源管理芯片</a:t>
            </a:r>
            <a:r>
              <a:rPr lang="en-US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信号链芯片 的设计、生产和销售，给客户提供一站式、高性价比电源管理</a:t>
            </a:r>
            <a:r>
              <a:rPr lang="en-US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信号链解决方案</a:t>
            </a:r>
            <a:r>
              <a:rPr lang="zh-CN" altLang="en-US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dirty="0" smtClean="0">
              <a:solidFill>
                <a:schemeClr val="bg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en-US" altLang="zh-CN" dirty="0" smtClean="0">
              <a:solidFill>
                <a:schemeClr val="bg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自公司成立以来，飞速发展，产品已涵盖了电源管理芯片</a:t>
            </a:r>
            <a:r>
              <a:rPr lang="en-US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充电</a:t>
            </a:r>
            <a:r>
              <a:rPr lang="en-US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/LDO/</a:t>
            </a:r>
            <a:r>
              <a:rPr lang="zh-CN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锂电保护</a:t>
            </a:r>
            <a:r>
              <a:rPr lang="en-US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电压检测</a:t>
            </a:r>
            <a:r>
              <a:rPr lang="en-US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复位</a:t>
            </a:r>
            <a:r>
              <a:rPr lang="en-US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)/DC-DC</a:t>
            </a:r>
            <a:r>
              <a:rPr lang="zh-CN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降压</a:t>
            </a:r>
            <a:r>
              <a:rPr lang="en-US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&amp;</a:t>
            </a:r>
            <a:r>
              <a:rPr lang="zh-CN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升压</a:t>
            </a:r>
            <a:r>
              <a:rPr lang="en-US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 LED</a:t>
            </a:r>
            <a:r>
              <a:rPr lang="zh-CN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驱动</a:t>
            </a:r>
            <a:r>
              <a:rPr lang="en-US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电压基准</a:t>
            </a:r>
            <a:r>
              <a:rPr lang="en-US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恒压恒流控制</a:t>
            </a:r>
            <a:r>
              <a:rPr lang="en-US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三端稳压</a:t>
            </a:r>
            <a:r>
              <a:rPr lang="en-US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/PWM</a:t>
            </a:r>
            <a:r>
              <a:rPr lang="zh-CN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控制等</a:t>
            </a:r>
            <a:r>
              <a:rPr lang="en-US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、信号链芯片（运放</a:t>
            </a:r>
            <a:r>
              <a:rPr lang="en-US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比较器</a:t>
            </a:r>
            <a:r>
              <a:rPr lang="en-US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逻辑电路</a:t>
            </a:r>
            <a:r>
              <a:rPr lang="en-US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模拟开关</a:t>
            </a:r>
            <a:r>
              <a:rPr lang="en-US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实时时钟</a:t>
            </a:r>
            <a:r>
              <a:rPr lang="en-US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/RS232</a:t>
            </a:r>
            <a:r>
              <a:rPr lang="zh-CN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接口等）共计</a:t>
            </a:r>
            <a:r>
              <a:rPr lang="en-US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500</a:t>
            </a:r>
            <a:r>
              <a:rPr lang="zh-CN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多款产品型号。</a:t>
            </a:r>
            <a:endParaRPr lang="en-US" altLang="zh-CN" dirty="0" smtClean="0">
              <a:solidFill>
                <a:schemeClr val="bg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en-US" altLang="zh-CN" dirty="0" smtClean="0">
              <a:solidFill>
                <a:schemeClr val="bg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以下把目前重点在推广的国内有特色的产品介绍给大家</a:t>
            </a:r>
            <a:r>
              <a:rPr lang="zh-CN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3257550" y="100330"/>
            <a:ext cx="412242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充电</a:t>
            </a: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IC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充电</a:t>
            </a:r>
            <a:r>
              <a:rPr lang="en-US" altLang="zh-CN" dirty="0" smtClean="0"/>
              <a:t>IC</a:t>
            </a:r>
            <a:endParaRPr lang="zh-CN" altLang="en-US" dirty="0"/>
          </a:p>
        </p:txBody>
      </p:sp>
      <p:sp>
        <p:nvSpPr>
          <p:cNvPr id="2" name="副标题 11"/>
          <p:cNvSpPr txBox="1"/>
          <p:nvPr>
            <p:custDataLst>
              <p:tags r:id="rId2"/>
            </p:custDataLst>
          </p:nvPr>
        </p:nvSpPr>
        <p:spPr>
          <a:xfrm>
            <a:off x="228600" y="3714750"/>
            <a:ext cx="8650605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 indent="0" defTabSz="685800" fontAlgn="auto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50" b="1" i="0" kern="1200" cap="none" spc="0" normalizeH="0" baseline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优点：</a:t>
            </a:r>
            <a:r>
              <a:rPr lang="zh-CN" altLang="en-US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外置</a:t>
            </a: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MOS</a:t>
            </a:r>
            <a:r>
              <a:rPr lang="zh-CN" altLang="en-US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，充电电流大；带输入电源自适应；</a:t>
            </a:r>
            <a:r>
              <a:rPr lang="en-US" altLang="zh-CN" sz="1450" dirty="0" err="1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带电池内阻补偿和线损补偿</a:t>
            </a:r>
            <a:r>
              <a:rPr lang="zh-CN" altLang="en-US" sz="1600" b="1" dirty="0" smtClean="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en-US" sz="1450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R="0" indent="0" defTabSz="685800" fontAlgn="auto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50" b="1" i="0" kern="1200" cap="none" spc="0" normalizeH="0" baseline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应用领域：</a:t>
            </a:r>
            <a:r>
              <a:rPr lang="en-US" altLang="zh-CN" sz="145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</a:t>
            </a:r>
            <a:r>
              <a:rPr lang="zh-CN" altLang="en-US" sz="145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节</a:t>
            </a:r>
            <a:r>
              <a:rPr lang="en-US" altLang="zh-CN" sz="145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/3</a:t>
            </a:r>
            <a:r>
              <a:rPr lang="zh-CN" altLang="en-US" sz="145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节锂电池供电的电子产品</a:t>
            </a:r>
            <a:endParaRPr lang="en-US" altLang="zh-CN" sz="1450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3"/>
            </p:custDataLst>
          </p:nvPr>
        </p:nvGraphicFramePr>
        <p:xfrm>
          <a:off x="233680" y="1075690"/>
          <a:ext cx="8597900" cy="2437530"/>
        </p:xfrm>
        <a:graphic>
          <a:graphicData uri="http://schemas.openxmlformats.org/drawingml/2006/table">
            <a:tbl>
              <a:tblPr/>
              <a:tblGrid>
                <a:gridCol w="619125"/>
                <a:gridCol w="608965"/>
                <a:gridCol w="578485"/>
                <a:gridCol w="579120"/>
                <a:gridCol w="578485"/>
                <a:gridCol w="517525"/>
                <a:gridCol w="578485"/>
                <a:gridCol w="906780"/>
                <a:gridCol w="3154045"/>
                <a:gridCol w="476885"/>
              </a:tblGrid>
              <a:tr h="396000">
                <a:tc gridSpan="4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45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升压充电IC</a:t>
                      </a:r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000" b="1">
                        <a:solidFill>
                          <a:srgbClr val="01465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000" b="1">
                        <a:solidFill>
                          <a:srgbClr val="01465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679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型号</a:t>
                      </a:r>
                      <a:endParaRPr lang="en-US" altLang="en-US" sz="10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工作电压</a:t>
                      </a:r>
                      <a:endParaRPr lang="en-US" altLang="en-US" sz="10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工作电流</a:t>
                      </a:r>
                      <a:endParaRPr lang="en-US" altLang="en-US" sz="10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工作频率</a:t>
                      </a:r>
                      <a:endParaRPr lang="en-US" altLang="en-US" sz="10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充电</a:t>
                      </a:r>
                      <a:r>
                        <a:rPr lang="en-US" sz="100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</a:rPr>
                        <a:t>          </a:t>
                      </a:r>
                      <a:r>
                        <a:rPr lang="zh-CN" sz="10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截止电压</a:t>
                      </a:r>
                      <a:endParaRPr lang="en-US" altLang="en-US" sz="10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精度</a:t>
                      </a:r>
                      <a:endParaRPr lang="en-US" altLang="en-US" sz="10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充电功率</a:t>
                      </a:r>
                      <a:endParaRPr lang="en-US" altLang="en-US" sz="10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工作温度范围</a:t>
                      </a:r>
                      <a:endParaRPr lang="en-US" altLang="en-US" sz="10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特性</a:t>
                      </a:r>
                      <a:endParaRPr lang="en-US" altLang="en-US" sz="10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封装</a:t>
                      </a:r>
                      <a:endParaRPr lang="en-US" altLang="en-US" sz="10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HM6038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3.0-6.5V耐压12V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280uA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1MHz (MAX)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8.4V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+/- 1%</a:t>
                      </a:r>
                      <a:endParaRPr 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95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1A/10W</a:t>
                      </a:r>
                      <a:endParaRPr lang="en-US" sz="95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-40-85℃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带使能端，内置MOS，充电功率10W，可以自适应适配器的电流供应能力来自动调整充电电流；PFM工作模式，带LED指示充电状态，带输出过压/短路保护，BAT端过压保护9.2V，电池短路阀值2.2V，带输入6.0V过压保护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SOP-8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79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HM6032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3.0-6.5V 耐压12V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280uA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1MHz (MAX)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8.4V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+/- 1%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4A/35W</a:t>
                      </a:r>
                      <a:endParaRPr lang="en-US" sz="95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-40-85 ℃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 dirty="0" err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带使能端，</a:t>
                      </a:r>
                      <a:r>
                        <a:rPr lang="en-US" sz="950" b="1" dirty="0" err="1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自动</a:t>
                      </a:r>
                      <a:r>
                        <a:rPr lang="zh-CN" altLang="en-US" sz="95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再</a:t>
                      </a:r>
                      <a:r>
                        <a:rPr lang="en-US" sz="950" b="1" dirty="0" err="1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充电</a:t>
                      </a:r>
                      <a:r>
                        <a:rPr lang="en-US" sz="950" b="1" dirty="0" err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，带电池内阻补偿和线损补偿，输入电源自适应，电池端过压保护，带双灯指示</a:t>
                      </a:r>
                      <a:endParaRPr lang="en-US" sz="95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SOP-8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HM6033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3.0-6.5V 耐压12V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280uA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1MHz (MAX)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12.6V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+/- 1%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3A/35W</a:t>
                      </a:r>
                      <a:endParaRPr lang="en-US" sz="95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-40-85 ℃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 dirty="0" err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带使能端，</a:t>
                      </a:r>
                      <a:r>
                        <a:rPr lang="en-US" sz="950" b="1" dirty="0" err="1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自动</a:t>
                      </a:r>
                      <a:r>
                        <a:rPr lang="zh-CN" altLang="en-US" sz="95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再</a:t>
                      </a:r>
                      <a:r>
                        <a:rPr lang="en-US" sz="950" b="1" dirty="0" err="1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充电</a:t>
                      </a:r>
                      <a:r>
                        <a:rPr lang="en-US" sz="950" b="1" dirty="0" err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，带电池内阻补偿和线损补偿，输入电源自适应，电池端过压保护，带双灯指示</a:t>
                      </a:r>
                      <a:endParaRPr lang="en-US" sz="95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SOP-8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3257550" y="100330"/>
            <a:ext cx="412242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充电</a:t>
            </a: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IC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充电</a:t>
            </a:r>
            <a:r>
              <a:rPr lang="en-US" altLang="zh-CN" dirty="0" smtClean="0"/>
              <a:t>IC</a:t>
            </a:r>
            <a:endParaRPr lang="zh-CN" altLang="en-US" dirty="0"/>
          </a:p>
        </p:txBody>
      </p:sp>
      <p:sp>
        <p:nvSpPr>
          <p:cNvPr id="8" name="副标题 11"/>
          <p:cNvSpPr txBox="1"/>
          <p:nvPr>
            <p:custDataLst>
              <p:tags r:id="rId2"/>
            </p:custDataLst>
          </p:nvPr>
        </p:nvSpPr>
        <p:spPr>
          <a:xfrm>
            <a:off x="228600" y="1962150"/>
            <a:ext cx="8650605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defTabSz="685800">
              <a:spcBef>
                <a:spcPct val="15000"/>
              </a:spcBef>
              <a:defRPr/>
            </a:pPr>
            <a:r>
              <a:rPr kumimoji="0" lang="zh-CN" altLang="en-US" sz="14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应用领域：</a:t>
            </a:r>
            <a:r>
              <a:rPr lang="zh-CN" altLang="en-US" sz="1450" dirty="0" smtClean="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大容量锂电池 大电流充电应用</a:t>
            </a:r>
            <a:endParaRPr kumimoji="0" lang="en-US" altLang="zh-CN" sz="145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228600" y="819150"/>
          <a:ext cx="8742680" cy="1108972"/>
        </p:xfrm>
        <a:graphic>
          <a:graphicData uri="http://schemas.openxmlformats.org/drawingml/2006/table">
            <a:tbl>
              <a:tblPr/>
              <a:tblGrid>
                <a:gridCol w="616585"/>
                <a:gridCol w="742950"/>
                <a:gridCol w="548640"/>
                <a:gridCol w="747395"/>
                <a:gridCol w="522605"/>
                <a:gridCol w="719455"/>
                <a:gridCol w="511175"/>
                <a:gridCol w="638810"/>
                <a:gridCol w="3695065"/>
              </a:tblGrid>
              <a:tr h="306000">
                <a:tc gridSpan="9">
                  <a:txBody>
                    <a:bodyPr/>
                    <a:lstStyle/>
                    <a:p>
                      <a:pPr marL="0" marR="0" indent="0" algn="l" defTabSz="144018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50" b="1" i="0" u="none" strike="noStrike" kern="1200" baseline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单节开关模式锂电充电</a:t>
                      </a:r>
                      <a:r>
                        <a:rPr lang="en-US" altLang="zh-CN" sz="1450" b="1" i="0" u="none" strike="noStrike" kern="1200" baseline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IC</a:t>
                      </a:r>
                    </a:p>
                  </a:txBody>
                  <a:tcPr marL="7852" marR="7852" marT="78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产品型号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VFLOAT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输入电压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最大充电电流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静态电流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充电类型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精度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封装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特性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5867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HM5068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4.2V±</a:t>
                      </a:r>
                      <a:r>
                        <a:rPr lang="en-US" sz="95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25mV     </a:t>
                      </a:r>
                      <a:r>
                        <a:rPr lang="zh-CN" altLang="en-US" sz="95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电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池恒压精度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4.5-6.0V         </a:t>
                      </a:r>
                      <a:r>
                        <a:rPr lang="zh-CN" altLang="en-US" sz="95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耐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压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9</a:t>
                      </a:r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V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2.5A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100uA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同步开关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单节锂电充电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±25mV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altLang="zh-CN" sz="95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ESOP-8/  </a:t>
                      </a:r>
                      <a:r>
                        <a:rPr lang="en-US" sz="95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DFN3*3-8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同步整流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, 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省掉续流二极管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; 1.5</a:t>
                      </a:r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MHz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工作频率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, 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支持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</a:t>
                      </a:r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uH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电感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, 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带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4.0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输入欠压和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6.0</a:t>
                      </a:r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V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输入过压保护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, 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具有</a:t>
                      </a:r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USB-Limit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功能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; 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输入电源去除自动进入休眠状态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; 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带电池温度监测保护功能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; 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带使能端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; 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带最大充电时间保护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(10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小时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), 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可以应用于大容量锂电池大电流充电应用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/>
          <p:nvPr>
            <p:custDataLst>
              <p:tags r:id="rId4"/>
            </p:custDataLst>
          </p:nvPr>
        </p:nvGraphicFramePr>
        <p:xfrm>
          <a:off x="228600" y="2420620"/>
          <a:ext cx="8742680" cy="1894840"/>
        </p:xfrm>
        <a:graphic>
          <a:graphicData uri="http://schemas.openxmlformats.org/drawingml/2006/table">
            <a:tbl>
              <a:tblPr/>
              <a:tblGrid>
                <a:gridCol w="793115"/>
                <a:gridCol w="516890"/>
                <a:gridCol w="1303655"/>
                <a:gridCol w="764540"/>
                <a:gridCol w="544195"/>
                <a:gridCol w="1104265"/>
                <a:gridCol w="323850"/>
                <a:gridCol w="1311910"/>
                <a:gridCol w="2080260"/>
              </a:tblGrid>
              <a:tr h="500380">
                <a:tc gridSpan="4">
                  <a:txBody>
                    <a:bodyPr/>
                    <a:lstStyle/>
                    <a:p>
                      <a:pPr>
                        <a:buNone/>
                      </a:pPr>
                      <a:endParaRPr lang="en-US" sz="1450" b="1" dirty="0" smtClean="0">
                        <a:solidFill>
                          <a:schemeClr val="bg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145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防电池反接保护 </a:t>
                      </a:r>
                      <a:r>
                        <a:rPr lang="en-US" sz="1450" b="1" dirty="0" err="1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单节线性锂电充电</a:t>
                      </a:r>
                      <a:r>
                        <a:rPr lang="en-US" sz="1450" b="1" dirty="0" err="1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IC</a:t>
                      </a:r>
                      <a:endParaRPr lang="en-US" altLang="en-US" sz="1450" b="1" dirty="0" err="1">
                        <a:solidFill>
                          <a:schemeClr val="bg2">
                            <a:lumMod val="7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1600" b="1">
                        <a:solidFill>
                          <a:srgbClr val="01465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1600" b="1">
                        <a:solidFill>
                          <a:srgbClr val="01465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1600" b="1">
                        <a:solidFill>
                          <a:srgbClr val="01465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1600" b="1">
                        <a:solidFill>
                          <a:srgbClr val="01465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12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64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产品型号</a:t>
                      </a:r>
                      <a:endParaRPr lang="en-US" altLang="en-US" sz="95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VFLOAT</a:t>
                      </a:r>
                      <a:endParaRPr lang="en-US" altLang="en-US" sz="95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输入电压</a:t>
                      </a:r>
                      <a:endParaRPr lang="en-US" altLang="en-US" sz="95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最大充电电流</a:t>
                      </a:r>
                      <a:endParaRPr lang="en-US" altLang="en-US" sz="95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静态电流</a:t>
                      </a:r>
                      <a:endParaRPr lang="en-US" altLang="en-US" sz="95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充电类型</a:t>
                      </a:r>
                      <a:endParaRPr lang="en-US" altLang="en-US" sz="95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精度</a:t>
                      </a:r>
                      <a:endParaRPr lang="en-US" altLang="en-US" sz="95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封装</a:t>
                      </a:r>
                      <a:endParaRPr lang="en-US" altLang="en-US" sz="95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特性</a:t>
                      </a:r>
                      <a:endParaRPr lang="en-US" altLang="en-US" sz="95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HM4054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4.2V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4.25-7.5V,耐压10.5V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500mA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40uA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线性/单节锂电充电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±1%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SOT23-5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 dirty="0" err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防电池反接，单灯指示，热调节功能</a:t>
                      </a:r>
                      <a:endParaRPr lang="en-US" altLang="en-US" sz="95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9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HM4054K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4.2V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4.25-6.5V,耐压7.0V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500mA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25uA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线性/单节锂电充电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±1%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SOT23-5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防电池反接，单灯指示，热调节功能，可激活欠压电池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HM4057/D6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4.2V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4.25-7.5V,耐压10.5V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500mA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40uA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线性/单节锂电充电</a:t>
                      </a:r>
                      <a:endParaRPr lang="zh-CN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±1%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SOT-26/DFN2X2-6L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 dirty="0" err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带防电池反接,双灯指示,热调节功能</a:t>
                      </a:r>
                      <a:endParaRPr lang="en-US" altLang="en-US" sz="95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HM4056</a:t>
                      </a:r>
                      <a:endParaRPr lang="en-US" altLang="en-US" sz="95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4.2V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4.2-7.5V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35uA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线性/单节锂电充电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±1%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ESOP8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电子烟应用，电池防反接保护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018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HM4056A</a:t>
                      </a:r>
                      <a:endParaRPr lang="en-US" altLang="en-US" sz="95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4.2V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4.0-6.5V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35uA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线性/单节锂电充电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±1%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ESOP8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 dirty="0" err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电子烟应用，电池防反接保护</a:t>
                      </a:r>
                      <a:endParaRPr lang="en-US" altLang="en-US" sz="95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副标题 11"/>
          <p:cNvSpPr txBox="1"/>
          <p:nvPr>
            <p:custDataLst>
              <p:tags r:id="rId5"/>
            </p:custDataLst>
          </p:nvPr>
        </p:nvSpPr>
        <p:spPr>
          <a:xfrm>
            <a:off x="228600" y="4375150"/>
            <a:ext cx="9387205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优点：</a:t>
            </a:r>
            <a:r>
              <a:rPr kumimoji="0" lang="zh-CN" altLang="en-US" sz="145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带防电池反接保护</a:t>
            </a:r>
            <a:endParaRPr kumimoji="0" lang="en-US" altLang="zh-CN" sz="145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应用领域：</a:t>
            </a:r>
            <a:r>
              <a:rPr lang="zh-CN" altLang="en-US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电子烟充电应用</a:t>
            </a:r>
            <a:endParaRPr lang="en-US" altLang="zh-CN" sz="1450" dirty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3257550" y="100330"/>
            <a:ext cx="412242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充电</a:t>
            </a: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IC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充电</a:t>
            </a:r>
            <a:r>
              <a:rPr lang="en-US" altLang="zh-CN" dirty="0" smtClean="0"/>
              <a:t>IC</a:t>
            </a:r>
            <a:endParaRPr lang="zh-CN" altLang="en-US" dirty="0"/>
          </a:p>
        </p:txBody>
      </p:sp>
      <p:sp>
        <p:nvSpPr>
          <p:cNvPr id="7" name="副标题 11"/>
          <p:cNvSpPr txBox="1"/>
          <p:nvPr>
            <p:custDataLst>
              <p:tags r:id="rId2"/>
            </p:custDataLst>
          </p:nvPr>
        </p:nvSpPr>
        <p:spPr>
          <a:xfrm>
            <a:off x="304800" y="4171950"/>
            <a:ext cx="9184005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 indent="0" defTabSz="685800" fontAlgn="auto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5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优点：</a:t>
            </a:r>
            <a:r>
              <a:rPr lang="zh-CN" altLang="en-US" sz="15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耐高压，带输入</a:t>
            </a:r>
            <a:r>
              <a:rPr lang="en-US" altLang="zh-CN" sz="15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OVP</a:t>
            </a:r>
            <a:r>
              <a:rPr lang="zh-CN" altLang="en-US" sz="15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过压保护</a:t>
            </a:r>
            <a:endParaRPr lang="en-US" altLang="zh-CN" sz="1500" b="1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R="0" indent="0" defTabSz="685800" fontAlgn="auto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5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应用领域：</a:t>
            </a:r>
            <a:r>
              <a:rPr lang="en-US" altLang="zh-CN" sz="15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USB PD/Type –C</a:t>
            </a:r>
            <a:r>
              <a:rPr lang="zh-CN" altLang="en-US" sz="15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等高压输入应用场合</a:t>
            </a:r>
            <a:endParaRPr lang="en-US" altLang="zh-CN" sz="1500" dirty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3"/>
            </p:custDataLst>
          </p:nvPr>
        </p:nvGraphicFramePr>
        <p:xfrm>
          <a:off x="304800" y="1123950"/>
          <a:ext cx="8532495" cy="2928055"/>
        </p:xfrm>
        <a:graphic>
          <a:graphicData uri="http://schemas.openxmlformats.org/drawingml/2006/table">
            <a:tbl>
              <a:tblPr/>
              <a:tblGrid>
                <a:gridCol w="824230"/>
                <a:gridCol w="568325"/>
                <a:gridCol w="1116330"/>
                <a:gridCol w="806450"/>
                <a:gridCol w="567690"/>
                <a:gridCol w="661670"/>
                <a:gridCol w="400050"/>
                <a:gridCol w="1494790"/>
                <a:gridCol w="2092960"/>
              </a:tblGrid>
              <a:tr h="360000">
                <a:tc gridSpan="4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1500" b="1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耐高压带OVP 单节锂电充电IC</a:t>
                      </a:r>
                      <a:endParaRPr lang="zh-CN" altLang="en-US" sz="1500" b="1">
                        <a:solidFill>
                          <a:schemeClr val="bg2">
                            <a:lumMod val="7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10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10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10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10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10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产品型号</a:t>
                      </a:r>
                      <a:endParaRPr lang="en-US" altLang="en-US" sz="10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VFLOAT</a:t>
                      </a:r>
                      <a:endParaRPr lang="en-US" altLang="en-US" sz="10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输入电压</a:t>
                      </a:r>
                      <a:endParaRPr lang="en-US" altLang="en-US" sz="10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最大充电电流</a:t>
                      </a:r>
                      <a:endParaRPr lang="en-US" altLang="en-US" sz="10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静态电流</a:t>
                      </a:r>
                      <a:endParaRPr lang="en-US" altLang="en-US" sz="10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充电类型</a:t>
                      </a:r>
                      <a:endParaRPr lang="en-US" altLang="en-US" sz="10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精度</a:t>
                      </a:r>
                      <a:endParaRPr lang="en-US" altLang="en-US" sz="10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封装</a:t>
                      </a:r>
                      <a:endParaRPr lang="en-US" altLang="en-US" sz="10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特性</a:t>
                      </a:r>
                      <a:endParaRPr lang="en-US" altLang="en-US" sz="10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HM4056HA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4.5-6.5V, 耐压28V, 带6.5VOVP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1uA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线性/单节锂电充电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±1%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ESOP8/SOT23-6L/  SOT23-5L/DFN2X2-6L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输入6.5V过压保护，输入3.64V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</a:t>
                      </a:r>
                      <a:r>
                        <a:rPr 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欠压保护</a:t>
                      </a:r>
                      <a:endParaRPr lang="zh-CN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24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HM4056HA(单灯闪烁)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4.5-6.5V, 耐压28V, 带6.5VOVP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600mA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1uA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线性/单节锂电充电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±1%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SOT23-5L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输入6.5V过压保护，输入3.64V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</a:t>
                      </a:r>
                      <a:r>
                        <a:rPr 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欠压保护，充电时闪烁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6210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HM5056HA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4.2V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4.2-6.5V，耐压25V，带6.5VOVP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</a:t>
                      </a: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.</a:t>
                      </a:r>
                      <a:r>
                        <a:rPr 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2A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1uA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线性/单节锂电充电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±1%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ESOP8/DFN2X2-8L/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    </a:t>
                      </a:r>
                      <a:r>
                        <a:rPr 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DFN3X3-8L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带电池过温保护，芯片过温保护，充满电流可设置，双灯指示，输入6.5V过压保护，输入3.2V欠压保护</a:t>
                      </a:r>
                    </a:p>
                  </a:txBody>
                  <a:tcPr marL="12700" marR="12700" marT="12700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HM5055DR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4.0-12V, 耐压 16V, 带9.5VOVP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500mA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35uA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线性/单节锂电充电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±1%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DFN2X2-6L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防电池反接，双灯指示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HM5056ES/DR/D8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3.8-6.0V, 耐压30V, 带6.9VOVP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50uA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线性/单节锂电充电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±1%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ESOP8/DFN2X2-8L/  DFN3X3-8L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双灯指示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, </a:t>
                      </a:r>
                      <a:r>
                        <a:rPr 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带NTC电池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, </a:t>
                      </a:r>
                      <a:r>
                        <a:rPr 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温度检测，带使能端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, </a:t>
                      </a:r>
                      <a:r>
                        <a:rPr 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带锂电池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, </a:t>
                      </a:r>
                      <a:r>
                        <a:rPr 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反接保护功能</a:t>
                      </a:r>
                      <a:endParaRPr lang="zh-CN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3257550" y="100330"/>
            <a:ext cx="412242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充电</a:t>
            </a: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IC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5486400" y="590550"/>
            <a:ext cx="3200400" cy="592652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充电</a:t>
            </a:r>
            <a:r>
              <a:rPr lang="en-US" altLang="zh-CN" dirty="0" smtClean="0"/>
              <a:t>IC</a:t>
            </a:r>
            <a:endParaRPr lang="zh-CN" altLang="en-US" dirty="0"/>
          </a:p>
        </p:txBody>
      </p:sp>
      <p:sp>
        <p:nvSpPr>
          <p:cNvPr id="11" name="副标题 11"/>
          <p:cNvSpPr txBox="1"/>
          <p:nvPr>
            <p:custDataLst>
              <p:tags r:id="rId2"/>
            </p:custDataLst>
          </p:nvPr>
        </p:nvSpPr>
        <p:spPr>
          <a:xfrm>
            <a:off x="304800" y="4705350"/>
            <a:ext cx="8650605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4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优点：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带输入电源反接保护，带锂电池反接保护  </a:t>
            </a:r>
            <a:r>
              <a:rPr lang="zh-CN" altLang="en-US" sz="14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应用领域：</a:t>
            </a:r>
            <a:r>
              <a:rPr kumimoji="0" lang="zh-CN" altLang="en-US" sz="140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电子烟充电应用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3"/>
            </p:custDataLst>
          </p:nvPr>
        </p:nvGraphicFramePr>
        <p:xfrm>
          <a:off x="304800" y="3105150"/>
          <a:ext cx="8484870" cy="1534695"/>
        </p:xfrm>
        <a:graphic>
          <a:graphicData uri="http://schemas.openxmlformats.org/drawingml/2006/table">
            <a:tbl>
              <a:tblPr/>
              <a:tblGrid>
                <a:gridCol w="799465"/>
                <a:gridCol w="542290"/>
                <a:gridCol w="788670"/>
                <a:gridCol w="769620"/>
                <a:gridCol w="588010"/>
                <a:gridCol w="729615"/>
                <a:gridCol w="440690"/>
                <a:gridCol w="1335405"/>
                <a:gridCol w="2491105"/>
              </a:tblGrid>
              <a:tr h="277495">
                <a:tc gridSpan="4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1450" b="1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带双反接保护锂电充电IC</a:t>
                      </a:r>
                      <a:endParaRPr lang="zh-CN" altLang="en-US" sz="1450" b="1" dirty="0">
                        <a:solidFill>
                          <a:schemeClr val="bg2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90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90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90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90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90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6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产品型号</a:t>
                      </a:r>
                      <a:endParaRPr lang="en-US" altLang="en-US" sz="95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VFLOAT</a:t>
                      </a:r>
                      <a:endParaRPr lang="en-US" altLang="en-US" sz="95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输入电压</a:t>
                      </a:r>
                      <a:endParaRPr lang="en-US" altLang="en-US" sz="95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最大充电电流</a:t>
                      </a:r>
                      <a:endParaRPr lang="en-US" altLang="en-US" sz="95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静态电流</a:t>
                      </a:r>
                      <a:endParaRPr lang="en-US" altLang="en-US" sz="95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充电类型</a:t>
                      </a:r>
                      <a:endParaRPr lang="en-US" altLang="en-US" sz="95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精度</a:t>
                      </a:r>
                      <a:endParaRPr lang="en-US" altLang="en-US" sz="95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封装</a:t>
                      </a:r>
                      <a:endParaRPr lang="en-US" altLang="en-US" sz="95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特性</a:t>
                      </a:r>
                      <a:endParaRPr lang="en-US" altLang="en-US" sz="95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492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HM4055H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4.2V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4.0-12V，带输入反接保护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5-600mA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25uA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线性/单节锂电充电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±1%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SOT23-5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小容量锂电池充电应用，防电池反接，防电源反接，带电源充电欠压自适应</a:t>
                      </a:r>
                      <a:endParaRPr lang="zh-CN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HM4057H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4.2V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4.0-12V，带输入反接保护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5-600mA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30uA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线性/单节锂电充电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±1%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SOT-26/DFN2X2-6L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小容量锂电池充电应用，防电池反接，防电源反接，带电源充电欠压自适应，双灯指示</a:t>
                      </a:r>
                      <a:endParaRPr lang="zh-CN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HM5056RE/RD/RD8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4.2V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4.2-12V，带输入反接保护</a:t>
                      </a:r>
                      <a:endParaRPr lang="en-US" altLang="en-US" sz="95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50uA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线性/单节锂电充电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±1%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ESOP-8/DFN2X2-8L/  DFN3X3-8L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带电池反接保护，带输入电源反接保护，带电源自适应双灯指示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表格 2"/>
          <p:cNvGraphicFramePr/>
          <p:nvPr>
            <p:custDataLst>
              <p:tags r:id="rId4"/>
            </p:custDataLst>
          </p:nvPr>
        </p:nvGraphicFramePr>
        <p:xfrm>
          <a:off x="305435" y="819150"/>
          <a:ext cx="8484870" cy="1591945"/>
        </p:xfrm>
        <a:graphic>
          <a:graphicData uri="http://schemas.openxmlformats.org/drawingml/2006/table">
            <a:tbl>
              <a:tblPr/>
              <a:tblGrid>
                <a:gridCol w="685165"/>
                <a:gridCol w="539750"/>
                <a:gridCol w="1064260"/>
                <a:gridCol w="836295"/>
                <a:gridCol w="552450"/>
                <a:gridCol w="626745"/>
                <a:gridCol w="394335"/>
                <a:gridCol w="802640"/>
                <a:gridCol w="2983230"/>
              </a:tblGrid>
              <a:tr h="296545">
                <a:tc gridSpan="4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1450" b="1">
                          <a:solidFill>
                            <a:schemeClr val="bg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小容量锂电池充电IC</a:t>
                      </a:r>
                      <a:endParaRPr lang="zh-CN" altLang="en-US" sz="1450" b="1">
                        <a:solidFill>
                          <a:schemeClr val="bg2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90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90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90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90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90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16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产品型号</a:t>
                      </a:r>
                      <a:endParaRPr lang="en-US" altLang="en-US" sz="95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VFLOAT</a:t>
                      </a:r>
                      <a:endParaRPr lang="en-US" altLang="en-US" sz="95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输入电压</a:t>
                      </a:r>
                      <a:endParaRPr lang="en-US" altLang="en-US" sz="95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最大充电电流</a:t>
                      </a:r>
                      <a:endParaRPr lang="en-US" altLang="en-US" sz="95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静态电流</a:t>
                      </a:r>
                      <a:endParaRPr lang="en-US" altLang="en-US" sz="95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充电类型</a:t>
                      </a:r>
                      <a:endParaRPr lang="en-US" altLang="en-US" sz="95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精度</a:t>
                      </a:r>
                      <a:endParaRPr lang="en-US" altLang="en-US" sz="95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封装</a:t>
                      </a:r>
                      <a:endParaRPr lang="en-US" altLang="en-US" sz="95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特性</a:t>
                      </a:r>
                      <a:endParaRPr lang="en-US" altLang="en-US" sz="95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581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HM8100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4.2V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5V，耐压10V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3-500mA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10uA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线性/单节锂电充电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±1%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SOT23-5L/  SOT23-6L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小容量锂电池充电应用，防电池反接，热调节功能，支持0V电池充电，双灯指示，带输入3.6V欠压保护</a:t>
                      </a:r>
                      <a:endParaRPr lang="zh-CN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5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HM8101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4.2V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5V，耐压10V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3-500mA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10uA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线性/单节锂电充电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±1%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DFN2X2-6L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小容量锂电池充电应用，防电池反接，热调节功能，支持0V电池充电，双灯指示，带输入3.6V欠压保护</a:t>
                      </a:r>
                      <a:endParaRPr lang="zh-CN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1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HM5054B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4.2V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3.8-6.5V，耐压9.5V,带7.5VOVP</a:t>
                      </a:r>
                      <a:endParaRPr lang="zh-CN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5-500mA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1uA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线性/单节锂电充电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±0.75%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SOT23-5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小容量锂电池充电应用，芯片过热保护，输入7.5V过压保护，3.8V欠压保护，过流保护，支持0V充电</a:t>
                      </a:r>
                      <a:endParaRPr lang="zh-CN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副标题 11"/>
          <p:cNvSpPr txBox="1"/>
          <p:nvPr>
            <p:custDataLst>
              <p:tags r:id="rId5"/>
            </p:custDataLst>
          </p:nvPr>
        </p:nvSpPr>
        <p:spPr>
          <a:xfrm>
            <a:off x="304800" y="2470150"/>
            <a:ext cx="9387205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4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优点：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可以设置小充电电流，适合小容量锂电池充电应用</a:t>
            </a:r>
            <a:endParaRPr lang="en-US" altLang="zh-CN" sz="1400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4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应用领域：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TWS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蓝牙耳机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智能手表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智能手环等智能穿戴产品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电子烟</a:t>
            </a:r>
            <a:endParaRPr lang="en-US" altLang="zh-CN" sz="1400" dirty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3257550" y="100330"/>
            <a:ext cx="412242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充电</a:t>
            </a: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IC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7848600" y="1598098"/>
            <a:ext cx="609600" cy="1102712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充电</a:t>
            </a:r>
            <a:r>
              <a:rPr lang="en-US" altLang="zh-CN" dirty="0" smtClean="0"/>
              <a:t>IC</a:t>
            </a:r>
            <a:endParaRPr lang="zh-CN" altLang="en-US" dirty="0"/>
          </a:p>
        </p:txBody>
      </p:sp>
      <p:sp>
        <p:nvSpPr>
          <p:cNvPr id="11" name="副标题 11"/>
          <p:cNvSpPr txBox="1"/>
          <p:nvPr>
            <p:custDataLst>
              <p:tags r:id="rId2"/>
            </p:custDataLst>
          </p:nvPr>
        </p:nvSpPr>
        <p:spPr>
          <a:xfrm>
            <a:off x="381000" y="4019550"/>
            <a:ext cx="8650605" cy="806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4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优点：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充满电压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4.2V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以上微调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 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应用领域：</a:t>
            </a:r>
            <a:r>
              <a:rPr kumimoji="0" lang="zh-CN" altLang="en-US" sz="140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针对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4.35V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锂电池充电应用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18" name="表格 17"/>
          <p:cNvGraphicFramePr/>
          <p:nvPr>
            <p:custDataLst>
              <p:tags r:id="rId3"/>
            </p:custDataLst>
          </p:nvPr>
        </p:nvGraphicFramePr>
        <p:xfrm>
          <a:off x="381000" y="971550"/>
          <a:ext cx="8460105" cy="2935605"/>
        </p:xfrm>
        <a:graphic>
          <a:graphicData uri="http://schemas.openxmlformats.org/drawingml/2006/table">
            <a:tbl>
              <a:tblPr/>
              <a:tblGrid>
                <a:gridCol w="848995"/>
                <a:gridCol w="932815"/>
                <a:gridCol w="935355"/>
                <a:gridCol w="635635"/>
                <a:gridCol w="671830"/>
                <a:gridCol w="840740"/>
                <a:gridCol w="494030"/>
                <a:gridCol w="970915"/>
                <a:gridCol w="2129790"/>
              </a:tblGrid>
              <a:tr h="354965">
                <a:tc gridSpan="4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1500" b="1">
                          <a:solidFill>
                            <a:schemeClr val="bg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4.35V锂电池充电IC</a:t>
                      </a:r>
                      <a:endParaRPr lang="zh-CN" altLang="en-US" sz="1500" b="1">
                        <a:solidFill>
                          <a:schemeClr val="bg2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95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95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95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95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95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产品型号</a:t>
                      </a:r>
                      <a:endParaRPr lang="en-US" altLang="en-US" sz="95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VFLOAT</a:t>
                      </a:r>
                      <a:endParaRPr lang="en-US" altLang="en-US" sz="95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输入电压</a:t>
                      </a:r>
                      <a:endParaRPr lang="en-US" altLang="en-US" sz="95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</a:t>
                      </a:r>
                    </a:p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充电电流</a:t>
                      </a:r>
                      <a:endParaRPr lang="en-US" altLang="en-US" sz="95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静态电流</a:t>
                      </a:r>
                      <a:endParaRPr lang="en-US" altLang="en-US" sz="95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充电类型</a:t>
                      </a:r>
                      <a:endParaRPr lang="en-US" altLang="en-US" sz="95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精度</a:t>
                      </a:r>
                      <a:endParaRPr lang="en-US" altLang="en-US" sz="95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封装</a:t>
                      </a:r>
                      <a:endParaRPr lang="en-US" altLang="en-US" sz="95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特性</a:t>
                      </a:r>
                      <a:endParaRPr lang="en-US" altLang="en-US" sz="95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312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HM5052MR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4.2V以上微调</a:t>
                      </a:r>
                      <a:endParaRPr lang="zh-CN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4.5-10V，耐压12V，带7VOVP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700mA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25uA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线性/             单节锂电充电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±1%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SOT23-6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防电池反接，芯片过热保护，输入过压保护，电池短路保护</a:t>
                      </a:r>
                      <a:endParaRPr lang="zh-CN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12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HM5155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4.2V以上微调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4.5-10V，耐压12V，带7VOVP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40uA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线性/</a:t>
                      </a: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          </a:t>
                      </a:r>
                      <a:r>
                        <a:rPr 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单节锂电充电</a:t>
                      </a:r>
                      <a:endParaRPr lang="zh-CN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±1%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ESOP8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防电池反接，芯片过热保护，输入过压保护，电池短路保护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12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HM4051A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4.2V以上微调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4.5-7.0V，耐压8.0V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1.0A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55uA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线性/            单节锂电充电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±1%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ESOP8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防电池反接，芯片过热保护，输入过压保护，电池短路保护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12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HM4070/ DR/D8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2.3-5.5V,通过外围电阻正负调整</a:t>
                      </a:r>
                      <a:endParaRPr lang="zh-CN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4.5-5.7V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1mA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1uA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线性/                  单节锂电充电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±1%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ESOP8/         DFN2X2-8L DFN3X3-8L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防电池反接，带智能温控，充电电流根据温度升高自动降低，支持0V充电，带电池短路保护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12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HM4057DR/ D8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4.2V以上微调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4.5-10V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800mA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1uA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线性/            单节锂电充电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±1%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DFN2X2-8L/ DFN3X3-8L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防电池反接，支持0V充电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9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HM4051ADR/AD2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4.2V以上微调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4.5-10V，耐压12V，带7VOVP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37uA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线性/                  单节锂电充电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±1%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DFN3X3-8L/ DFN2X2-8L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防电池反接，芯片过热保护，输入过压保护，电池短路保护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3257550" y="100330"/>
            <a:ext cx="412242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充电</a:t>
            </a: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IC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7924800" y="1598098"/>
            <a:ext cx="533400" cy="1102712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充电</a:t>
            </a:r>
            <a:r>
              <a:rPr lang="en-US" altLang="zh-CN" dirty="0" smtClean="0"/>
              <a:t>IC</a:t>
            </a:r>
            <a:endParaRPr lang="zh-CN" altLang="en-US" dirty="0"/>
          </a:p>
        </p:txBody>
      </p:sp>
      <p:sp>
        <p:nvSpPr>
          <p:cNvPr id="9" name="副标题 11"/>
          <p:cNvSpPr txBox="1"/>
          <p:nvPr>
            <p:custDataLst>
              <p:tags r:id="rId2"/>
            </p:custDataLst>
          </p:nvPr>
        </p:nvSpPr>
        <p:spPr>
          <a:xfrm>
            <a:off x="304800" y="4400550"/>
            <a:ext cx="9031605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defTabSz="685800">
              <a:spcBef>
                <a:spcPct val="15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优点：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带电源充电欠压自适应</a:t>
            </a:r>
            <a:endParaRPr lang="en-US" altLang="zh-CN" sz="1400" b="1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4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应用领域：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适合太阳能供电的充电应用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304800" y="2673985"/>
          <a:ext cx="8567420" cy="1625661"/>
        </p:xfrm>
        <a:graphic>
          <a:graphicData uri="http://schemas.openxmlformats.org/drawingml/2006/table">
            <a:tbl>
              <a:tblPr/>
              <a:tblGrid>
                <a:gridCol w="832485"/>
                <a:gridCol w="495935"/>
                <a:gridCol w="831215"/>
                <a:gridCol w="720090"/>
                <a:gridCol w="621030"/>
                <a:gridCol w="749935"/>
                <a:gridCol w="468630"/>
                <a:gridCol w="934085"/>
                <a:gridCol w="2914015"/>
              </a:tblGrid>
              <a:tr h="36830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zh-CN" alt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太阳能供电锂电充电</a:t>
                      </a:r>
                      <a:r>
                        <a:rPr lang="en-US" sz="150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</a:t>
                      </a:r>
                    </a:p>
                  </a:txBody>
                  <a:tcPr marL="7852" marR="7852" marT="7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7852" marR="7852" marT="7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 dirty="0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7852" marR="7852" marT="7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 dirty="0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  <a:p>
                      <a:pPr algn="l" fontAlgn="ctr"/>
                      <a:r>
                        <a:rPr lang="zh-CN" altLang="en-US" sz="900" b="1" dirty="0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900" b="1" i="0" u="none" strike="noStrike" dirty="0">
                        <a:solidFill>
                          <a:srgbClr val="01465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852" marR="7852" marT="7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7852" marR="7852" marT="7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1" i="0" u="none" strike="noStrike">
                        <a:solidFill>
                          <a:srgbClr val="01465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852" marR="7852" marT="7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34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产品型号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VFLOAT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输入电压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最大充电电流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静态电流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充电类型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精度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封装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特性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946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HM4055H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4.2V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4.0-12V， 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带输入反接保护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5-600mA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25uA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线性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单节锂电充电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±1%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SOT-25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太阳能充电，防电池反接，防电源反接，带电源充电欠压自适应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0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HM4057H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4.2V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4.0-12V， 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带输入反接保护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5-600mA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30uA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线性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单节锂电充电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±1%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SOT-26/ </a:t>
                      </a:r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DFN2X2-6L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太阳能充电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小容量锂电池充电应用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防电池反接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防电源反接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带电源充电欠压自适应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双灯指示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9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HM5056RE/ RD/RD8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4.2V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4.2-12V， 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带输入反接保护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1.2A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50uA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线性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单节锂电充电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±1%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ESOP-8</a:t>
                      </a:r>
                      <a:r>
                        <a:rPr lang="en-US" sz="95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 DFN2X2-8L/                     DFN3X3-8L</a:t>
                      </a:r>
                      <a:endParaRPr lang="en-US" sz="95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太阳能充电，带电池反接保护，带输入电源反接保护，带电源自适应，双灯指示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304800" y="819150"/>
          <a:ext cx="8567420" cy="1102170"/>
        </p:xfrm>
        <a:graphic>
          <a:graphicData uri="http://schemas.openxmlformats.org/drawingml/2006/table">
            <a:tbl>
              <a:tblPr/>
              <a:tblGrid>
                <a:gridCol w="701675"/>
                <a:gridCol w="842010"/>
                <a:gridCol w="559435"/>
                <a:gridCol w="731520"/>
                <a:gridCol w="546735"/>
                <a:gridCol w="668655"/>
                <a:gridCol w="337185"/>
                <a:gridCol w="817245"/>
                <a:gridCol w="3362960"/>
              </a:tblGrid>
              <a:tr h="374015">
                <a:tc gridSpan="8">
                  <a:txBody>
                    <a:bodyPr/>
                    <a:lstStyle/>
                    <a:p>
                      <a:pPr algn="l" fontAlgn="ctr"/>
                      <a:r>
                        <a:rPr lang="zh-CN" altLang="en-US" sz="150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单节</a:t>
                      </a:r>
                      <a:r>
                        <a:rPr lang="zh-CN" alt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磷酸铁锂电</a:t>
                      </a:r>
                      <a:r>
                        <a:rPr lang="zh-CN" altLang="en-US" sz="150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池</a:t>
                      </a:r>
                      <a:r>
                        <a:rPr lang="en-US" altLang="zh-CN" sz="150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500" b="1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镍</a:t>
                      </a:r>
                      <a:r>
                        <a:rPr lang="zh-CN" altLang="en-US" sz="15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氢电池</a:t>
                      </a:r>
                      <a:r>
                        <a:rPr lang="zh-CN" altLang="en-US" sz="1500" b="1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充电</a:t>
                      </a:r>
                      <a:r>
                        <a:rPr lang="en-US" sz="15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IC</a:t>
                      </a:r>
                      <a:endParaRPr lang="en-US" altLang="en-US" sz="1500" b="1" i="0" u="none" strike="noStrike" dirty="0" smtClean="0">
                        <a:solidFill>
                          <a:schemeClr val="bg2">
                            <a:lumMod val="7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7852" marR="7852" marT="7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7852" marR="7852" marT="7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7852" marR="7852" marT="7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7852" marR="7852" marT="7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7852" marR="7852" marT="7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7852" marR="7852" marT="7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7852" marR="7852" marT="7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产品型号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VFLOAT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输入电压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最大充</a:t>
                      </a:r>
                      <a:r>
                        <a:rPr lang="zh-CN" altLang="en-US" sz="900" b="1" i="0" u="none" strike="noStrike" dirty="0" smtClean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电电</a:t>
                      </a:r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流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静态电流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充电类型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精度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封装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特性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504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HM4070/ DR/D8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2.3-5.5V,            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通过外围电阻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  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正负调整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4.5-5.7V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1A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1uA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线性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多类型电池充电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±1%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ESOP8</a:t>
                      </a:r>
                      <a:r>
                        <a:rPr 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 DFN2X2-8L/ DFN3X3-8L</a:t>
                      </a:r>
                      <a:endParaRPr 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可充单节锂电池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三星电芯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磷酸铁锂电池和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1-2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节钛酸锂电池和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2-3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节镍氢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镍</a:t>
                      </a:r>
                      <a:r>
                        <a:rPr lang="zh-CN" alt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镉电池和电子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烟充电器应用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.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防电池反接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带智能温控充电电流根据温度升高自动降低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支持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充电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带电池短路保护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副标题 11"/>
          <p:cNvSpPr txBox="1"/>
          <p:nvPr>
            <p:custDataLst>
              <p:tags r:id="rId5"/>
            </p:custDataLst>
          </p:nvPr>
        </p:nvSpPr>
        <p:spPr>
          <a:xfrm>
            <a:off x="304800" y="1962150"/>
            <a:ext cx="9031605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优点：</a:t>
            </a:r>
            <a:r>
              <a:rPr kumimoji="0" lang="zh-CN" altLang="en-US" sz="140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充满电压在</a:t>
            </a:r>
            <a:r>
              <a:rPr kumimoji="0" lang="en-US" altLang="zh-CN" sz="140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2.3-5.5V</a:t>
            </a:r>
            <a:r>
              <a:rPr kumimoji="0" lang="zh-CN" altLang="en-US" sz="140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范围内设置</a:t>
            </a: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     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应用领域：</a:t>
            </a:r>
            <a:r>
              <a:rPr kumimoji="0" lang="zh-CN" altLang="en-US" sz="140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针对</a:t>
            </a:r>
            <a:r>
              <a:rPr lang="zh-CN" altLang="en-US" sz="14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单节磷酸铁锂电池和</a:t>
            </a:r>
            <a:r>
              <a:rPr lang="en-US" altLang="zh-CN" sz="14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2-3</a:t>
            </a:r>
            <a:r>
              <a:rPr lang="zh-CN" altLang="en-US" sz="14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4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镍氢电池充电应用</a:t>
            </a:r>
            <a:endParaRPr lang="en-US" altLang="en-US" sz="1400" dirty="0" smtClean="0">
              <a:solidFill>
                <a:schemeClr val="bg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U3ZjU5OTBlMDkyZjk4MmViM2UwNTFlNjA2Y2Y2MGEifQ=="/>
  <p:tag name="KSO_WPP_MARK_KEY" val="2d5b703f-69af-43bf-af0d-43dc0d09a8e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3518f79-d328-4065-bd11-0602d67f7ac0}"/>
  <p:tag name="KSO_WM_BEAUTIFY_FLAG" val=""/>
  <p:tag name="TABLE_ENDDRAG_ORIGIN_RECT" val="665*74"/>
  <p:tag name="TABLE_ENDDRAG_RECT" val="24*274*665*74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12dfd91-49fe-4191-9f5f-ed4828147a73}"/>
  <p:tag name="KSO_WM_BEAUTIFY_FLAG" val=""/>
  <p:tag name="TABLE_ENDDRAG_ORIGIN_RECT" val="667*61"/>
  <p:tag name="TABLE_ENDDRAG_RECT" val="24*64*667*6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2442a32-ebd8-41c6-b7d2-f227c452200a}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f8cbf29-4a85-40e2-80c6-f31b885c1735}"/>
  <p:tag name="KSO_WM_BEAUTIFY_FLAG" val="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a8cfc1b-dc6e-4a8e-88bf-ed7d315253b8}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dfc2d19-2d2c-477b-9df7-6137f96a5e15}"/>
  <p:tag name="KSO_WM_BEAUTIFY_FLAG" val=""/>
  <p:tag name="TABLE_ENDDRAG_ORIGIN_RECT" val="678*99"/>
  <p:tag name="TABLE_ENDDRAG_RECT" val="18*220*678*99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e09fae4-c26f-4980-a599-e09d4452873a}"/>
  <p:tag name="TABLE_ENDDRAG_ORIGIN_RECT" val="671*92"/>
  <p:tag name="TABLE_ENDDRAG_RECT" val="24*64*671*9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9ebf31e-a16b-4d4e-9430-2b6fcde88c59}"/>
  <p:tag name="KSO_WM_BEAUTIFY_FLAG" val=""/>
  <p:tag name="TABLE_ENDDRAG_ORIGIN_RECT" val="669*181"/>
  <p:tag name="TABLE_ENDDRAG_RECT" val="24*208*669*18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cbcacde-eb26-4dbf-8af1-d35b3a863092}"/>
  <p:tag name="KSO_WM_BEAUTIFY_FLAG" val=""/>
  <p:tag name="TABLE_ENDDRAG_ORIGIN_RECT" val="671*154"/>
  <p:tag name="TABLE_ENDDRAG_RECT" val="24*70*671*15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b4b7769-d189-4442-9d8c-582dc4011060}"/>
  <p:tag name="TABLE_ENDDRAG_ORIGIN_RECT" val="668*120"/>
  <p:tag name="TABLE_ENDDRAG_RECT" val="24*232*668*120"/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84eda09-6aee-4fbf-bf50-ffa071416950}"/>
  <p:tag name="TABLE_ENDDRAG_ORIGIN_RECT" val="668*125"/>
  <p:tag name="TABLE_ENDDRAG_RECT" val="24*58*668*125"/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205ecf8-9b75-4411-85db-77349e18b0d5}"/>
  <p:tag name="TABLE_ENDDRAG_ORIGIN_RECT" val="666*217"/>
  <p:tag name="TABLE_ENDDRAG_RECT" val="30*64*666*217"/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96c6341-dc7b-4ff2-b292-d78fc2a64eaa}"/>
  <p:tag name="KSO_WM_BEAUTIFY_FLAG" val=""/>
  <p:tag name="TABLE_ENDDRAG_ORIGIN_RECT" val="674*126"/>
  <p:tag name="TABLE_ENDDRAG_RECT" val="24*222*674*12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510d435-2bff-41e2-9c47-46d50655bae2}"/>
  <p:tag name="KSO_WM_BEAUTIFY_FLAG" val=""/>
  <p:tag name="TABLE_ENDDRAG_ORIGIN_RECT" val="674*82"/>
  <p:tag name="TABLE_ENDDRAG_RECT" val="24*76*674*8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a7cc4d4-76aa-49c3-85cd-5f1320857fe6}"/>
  <p:tag name="KSO_WM_BEAUTIFY_FLAG" val=""/>
  <p:tag name="TABLE_ENDDRAG_ORIGIN_RECT" val="670*126"/>
  <p:tag name="TABLE_ENDDRAG_RECT" val="24*220*670*12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de1a7139-6514-4208-953b-3f5ce3817cb2}"/>
  <p:tag name="KSO_WM_BEAUTIFY_FLAG" val=""/>
  <p:tag name="TABLE_ENDDRAG_ORIGIN_RECT" val="669*95"/>
  <p:tag name="TABLE_ENDDRAG_RECT" val="30*76*669*9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efb02d0-f9f0-4770-9d0b-f9061a107645}"/>
  <p:tag name="TABLE_ENDDRAG_ORIGIN_RECT" val="684*268"/>
  <p:tag name="TABLE_ENDDRAG_RECT" val="18*75*684*268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c1e7837-fb4a-4c5d-a477-9a54fc58494d}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1e7bd872-b7c3-4fdb-8aa9-e960412ad36d}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af92167-2a77-42e7-8b31-85e3e259b5ab}"/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9d5ea821-feb2-42be-819c-c0856e6b2090}"/>
  <p:tag name="TABLE_ENDDRAG_ORIGIN_RECT" val="677*275"/>
  <p:tag name="TABLE_ENDDRAG_RECT" val="24*77*677*275"/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9fe81ed-47c5-4ae8-a5d3-184c802b6ea9}"/>
  <p:tag name="TABLE_ENDDRAG_ORIGIN_RECT" val="670*106"/>
  <p:tag name="TABLE_ENDDRAG_RECT" val="24*60*670*106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336a8d0-f957-4c37-ae13-3a566270cf2a}"/>
  <p:tag name="TABLE_ENDDRAG_ORIGIN_RECT" val="677*109"/>
  <p:tag name="TABLE_ENDDRAG_RECT" val="18*66*677*109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220d954-1e12-4cf8-8bed-d114159fdbb6}"/>
  <p:tag name="KSO_WM_BEAUTIFY_FLAG" val=""/>
  <p:tag name="TABLE_ENDDRAG_ORIGIN_RECT" val="671*191"/>
  <p:tag name="TABLE_ENDDRAG_RECT" val="24*172*671*19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d1f883c-d8a6-48d2-b9bb-8e8919c25c0b}"/>
  <p:tag name="TABLE_ENDDRAG_ORIGIN_RECT" val="666*117"/>
  <p:tag name="TABLE_ENDDRAG_RECT" val="24*58*666*117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0be403d-dbab-44ec-a53c-9e7c63d84bf1}"/>
  <p:tag name="TABLE_ENDDRAG_ORIGIN_RECT" val="666*117"/>
  <p:tag name="TABLE_ENDDRAG_RECT" val="24*58*666*117"/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99e9183-594a-4a7f-b930-2478b6a0485c}"/>
  <p:tag name="TABLE_ENDDRAG_ORIGIN_RECT" val="672*76"/>
  <p:tag name="TABLE_ENDDRAG_RECT" val="24*149*672*76"/>
  <p:tag name="KSO_WM_BEAUTIFY_FLAG" val="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49e9755-c6c1-4c1e-9c13-877baf7f7bac}"/>
  <p:tag name="KSO_WM_BEAUTIFY_FLAG" val="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e2a14a2-e2bf-4a27-9593-63c9e6baf991}"/>
  <p:tag name="KSO_WM_BEAUTIFY_FLAG" val="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1f034661-53c9-4c68-808d-547711094d2f}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45e082c-236f-47ed-aa0e-f0e61b1c7b8e}"/>
  <p:tag name="TABLE_ENDDRAG_ORIGIN_RECT" val="668*72"/>
  <p:tag name="TABLE_ENDDRAG_RECT" val="24*268*668*7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433834e-cc21-42ba-9879-64dfea18d9e8}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195f204-9967-4568-a8f4-e0656ce79526}"/>
  <p:tag name="KSO_WM_BEAUTIFY_FLAG" val=""/>
  <p:tag name="TABLE_ENDDRAG_ORIGIN_RECT" val="688*63"/>
  <p:tag name="TABLE_ENDDRAG_RECT" val="18*70*688*63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d1092f91-a022-4433-8957-00355d173492}"/>
  <p:tag name="TABLE_ENDDRAG_ORIGIN_RECT" val="677*83"/>
  <p:tag name="TABLE_ENDDRAG_RECT" val="18*208*677*83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8ee67b4-26a8-4f54-9a8b-001451f8b0b9}"/>
  <p:tag name="TABLE_ENDDRAG_ORIGIN_RECT" val="677*61"/>
  <p:tag name="TABLE_ENDDRAG_RECT" val="18*292*677*6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1f23ce0-313f-487e-a80d-f7af3f0fa3e3}"/>
  <p:tag name="KSO_WM_BEAUTIFY_FLAG" val="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2c215fe-9fff-4d17-a6b3-93c293ed8def}"/>
  <p:tag name="TABLE_ENDDRAG_ORIGIN_RECT" val="658*141"/>
  <p:tag name="TABLE_ENDDRAG_RECT" val="30*208*658*14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260c05e-cb11-47f6-8e77-c5b4fce0fde0}"/>
  <p:tag name="TABLE_ENDDRAG_ORIGIN_RECT" val="688*165"/>
  <p:tag name="TABLE_ENDDRAG_RECT" val="18*184*688*165"/>
  <p:tag name="KSO_WM_BEAUTIFY_FLAG" val="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a24d857-8814-4226-b076-422ba05f4bcc}"/>
  <p:tag name="KSO_WM_BEAUTIFY_FLAG" val=""/>
  <p:tag name="TABLE_ENDDRAG_ORIGIN_RECT" val="658*89"/>
  <p:tag name="TABLE_ENDDRAG_RECT" val="30*64*658*89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4b6f14e-4e53-49e6-9d08-f14df22875fe}"/>
  <p:tag name="TABLE_ENDDRAG_ORIGIN_RECT" val="671*109"/>
  <p:tag name="TABLE_ENDDRAG_RECT" val="24*58*672*109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bef2d2af-7612-4c5d-9c7b-7aba485e6e95}"/>
  <p:tag name="TABLE_ENDDRAG_ORIGIN_RECT" val="671*104"/>
  <p:tag name="TABLE_ENDDRAG_RECT" val="24*184*672*104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ce19711-a4c2-40c0-a166-77591c789ac2}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5874</Words>
  <Application>Microsoft Office PowerPoint</Application>
  <PresentationFormat>全屏显示(16:9)</PresentationFormat>
  <Paragraphs>1934</Paragraphs>
  <Slides>29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主题</vt:lpstr>
      <vt:lpstr>封面</vt:lpstr>
      <vt:lpstr>一站式/高性价比 电源管理/信号链解决方案 </vt:lpstr>
      <vt:lpstr>幻灯片 3</vt:lpstr>
      <vt:lpstr>充电IC</vt:lpstr>
      <vt:lpstr>充电IC</vt:lpstr>
      <vt:lpstr>充电IC</vt:lpstr>
      <vt:lpstr>充电IC</vt:lpstr>
      <vt:lpstr>充电IC</vt:lpstr>
      <vt:lpstr>充电IC</vt:lpstr>
      <vt:lpstr>充电IC</vt:lpstr>
      <vt:lpstr>LDO</vt:lpstr>
      <vt:lpstr>LDO</vt:lpstr>
      <vt:lpstr>LDO</vt:lpstr>
      <vt:lpstr>LDO</vt:lpstr>
      <vt:lpstr>LDO</vt:lpstr>
      <vt:lpstr>LDO</vt:lpstr>
      <vt:lpstr>DC-DC</vt:lpstr>
      <vt:lpstr>DC-DC</vt:lpstr>
      <vt:lpstr>DC-DC</vt:lpstr>
      <vt:lpstr>锂电保护IC</vt:lpstr>
      <vt:lpstr>锂电保护IC</vt:lpstr>
      <vt:lpstr>LED照明</vt:lpstr>
      <vt:lpstr>信号链IC</vt:lpstr>
      <vt:lpstr>信号链IC</vt:lpstr>
      <vt:lpstr>信号链IC</vt:lpstr>
      <vt:lpstr>信号链IC</vt:lpstr>
      <vt:lpstr>AC-DC</vt:lpstr>
      <vt:lpstr>电机驱动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深圳虹茂半导体产品简介</dc:title>
  <dc:creator>ThinkBook</dc:creator>
  <cp:lastModifiedBy>ThinkBook</cp:lastModifiedBy>
  <cp:revision>471</cp:revision>
  <dcterms:created xsi:type="dcterms:W3CDTF">2006-08-16T00:00:00Z</dcterms:created>
  <dcterms:modified xsi:type="dcterms:W3CDTF">2024-04-12T06:13:15Z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48F5535ED42746BF8F43003CBCA1817E_13</vt:lpwstr>
  </property>
  <property fmtid="{D5CDD505-2E9C-101B-9397-08002B2CF9AE}" pid="3" name="KSOProductBuildVer">
    <vt:lpwstr>2052-11.1.0.14309</vt:lpwstr>
  </property>
</Properties>
</file>